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3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4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5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6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7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8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9.xml" ContentType="application/vnd.openxmlformats-officedocument.presentationml.notesSl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10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11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notesSlides/notesSlide13.xml" ContentType="application/vnd.openxmlformats-officedocument.presentationml.notesSlide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notesSlides/notesSlide14.xml" ContentType="application/vnd.openxmlformats-officedocument.presentationml.notesSlide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notesSlides/notesSlide15.xml" ContentType="application/vnd.openxmlformats-officedocument.presentationml.notesSlide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notesSlides/notesSlide16.xml" ContentType="application/vnd.openxmlformats-officedocument.presentationml.notesSlide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notesSlides/notesSlide17.xml" ContentType="application/vnd.openxmlformats-officedocument.presentationml.notesSlide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notesSlides/notesSlide18.xml" ContentType="application/vnd.openxmlformats-officedocument.presentationml.notesSlide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notesSlides/notesSlide19.xml" ContentType="application/vnd.openxmlformats-officedocument.presentationml.notesSlide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notesSlides/notesSlide20.xml" ContentType="application/vnd.openxmlformats-officedocument.presentationml.notesSlide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notesSlides/notesSlide21.xml" ContentType="application/vnd.openxmlformats-officedocument.presentationml.notesSlide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notesSlides/notesSlide22.xml" ContentType="application/vnd.openxmlformats-officedocument.presentationml.notesSlide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notesSlides/notesSlide23.xml" ContentType="application/vnd.openxmlformats-officedocument.presentationml.notesSlide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notesSlides/notesSlide24.xml" ContentType="application/vnd.openxmlformats-officedocument.presentationml.notesSlide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notesSlides/notesSlide25.xml" ContentType="application/vnd.openxmlformats-officedocument.presentationml.notesSlide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notesSlides/notesSlide26.xml" ContentType="application/vnd.openxmlformats-officedocument.presentationml.notesSlide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notesSlides/notesSlide27.xml" ContentType="application/vnd.openxmlformats-officedocument.presentationml.notesSlide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notesSlides/notesSlide28.xml" ContentType="application/vnd.openxmlformats-officedocument.presentationml.notesSlide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notesSlides/notesSlide29.xml" ContentType="application/vnd.openxmlformats-officedocument.presentationml.notesSlide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notesSlides/notesSlide30.xml" ContentType="application/vnd.openxmlformats-officedocument.presentationml.notesSlide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notesSlides/notesSlide31.xml" ContentType="application/vnd.openxmlformats-officedocument.presentationml.notesSlide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notesSlides/notesSlide32.xml" ContentType="application/vnd.openxmlformats-officedocument.presentationml.notesSlide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notesSlides/notesSlide3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44"/>
  </p:notesMasterIdLst>
  <p:handoutMasterIdLst>
    <p:handoutMasterId r:id="rId45"/>
  </p:handoutMasterIdLst>
  <p:sldIdLst>
    <p:sldId id="1674" r:id="rId5"/>
    <p:sldId id="2369" r:id="rId6"/>
    <p:sldId id="1842" r:id="rId7"/>
    <p:sldId id="1981" r:id="rId8"/>
    <p:sldId id="2070" r:id="rId9"/>
    <p:sldId id="2071" r:id="rId10"/>
    <p:sldId id="2089" r:id="rId11"/>
    <p:sldId id="2042" r:id="rId12"/>
    <p:sldId id="2731" r:id="rId13"/>
    <p:sldId id="2332" r:id="rId14"/>
    <p:sldId id="2011" r:id="rId15"/>
    <p:sldId id="2039" r:id="rId16"/>
    <p:sldId id="2371" r:id="rId17"/>
    <p:sldId id="2372" r:id="rId18"/>
    <p:sldId id="2040" r:id="rId19"/>
    <p:sldId id="2043" r:id="rId20"/>
    <p:sldId id="2045" r:id="rId21"/>
    <p:sldId id="2047" r:id="rId22"/>
    <p:sldId id="2050" r:id="rId23"/>
    <p:sldId id="2368" r:id="rId24"/>
    <p:sldId id="2092" r:id="rId25"/>
    <p:sldId id="2085" r:id="rId26"/>
    <p:sldId id="2221" r:id="rId27"/>
    <p:sldId id="2732" r:id="rId28"/>
    <p:sldId id="2095" r:id="rId29"/>
    <p:sldId id="2097" r:id="rId30"/>
    <p:sldId id="2098" r:id="rId31"/>
    <p:sldId id="2737" r:id="rId32"/>
    <p:sldId id="2083" r:id="rId33"/>
    <p:sldId id="2736" r:id="rId34"/>
    <p:sldId id="2730" r:id="rId35"/>
    <p:sldId id="1881" r:id="rId36"/>
    <p:sldId id="2370" r:id="rId37"/>
    <p:sldId id="2735" r:id="rId38"/>
    <p:sldId id="2124" r:id="rId39"/>
    <p:sldId id="2122" r:id="rId40"/>
    <p:sldId id="2096" r:id="rId41"/>
    <p:sldId id="2009" r:id="rId42"/>
    <p:sldId id="381" r:id="rId43"/>
  </p:sldIdLst>
  <p:sldSz cx="9144000" cy="6858000" type="screen4x3"/>
  <p:notesSz cx="67945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53C8709-8CED-D757-FD1E-C63A982DA5E3}" name="Maxime CAILLARD" initials="MC" userId="S::caillard@ville-ouverte.com::e76fa746-5427-485a-b197-35b75e96d002" providerId="AD"/>
  <p188:author id="{348EB909-ED50-F613-1DD2-A6EA75FB3F87}" name="Gauthier Berger" initials="GB" userId="52c9b52276076274" providerId="Windows Live"/>
  <p188:author id="{8C95A639-D66A-9F37-E627-478C1DBC453B}" name="Aline Treillard" initials="AT" userId="S::aline.treillard@cdcla.fr::bff3fe95-b13c-491e-a0b3-80933a80298c" providerId="AD"/>
  <p188:author id="{7F6B0646-E9AC-51EC-BEF1-292C909647F7}" name="Loraine Villaume" initials="LV" userId="S::loraine.villaume@cdcla.fr::7a6bbaa6-204f-4611-bdf9-112e657f3061" providerId="AD"/>
  <p188:author id="{D75A2274-7A67-605C-3DA8-FD1F730D6637}" name="Blaise KERMOAL-SEABRA" initials="BK" userId="S::kermoal-seabra@ville-ouverte.com::3f9b23fa-4a37-4ef5-836a-f1a0b5e6f847" providerId="AD"/>
  <p188:author id="{C237A585-FB71-2844-9965-595B31C96BB0}" name="Séléna BIGNON" initials="SB" userId="S::bignon@ville-ouverte.com::1717c70e-9c4d-4a70-a204-84a8fe782eab" providerId="AD"/>
  <p188:author id="{D5A6DBB8-29C1-67E9-E171-2B14E4A6EA10}" name="Juliette Robin" initials="JR" userId="S::robin@villeouverte.onmicrosoft.com::a2871d6a-c2d3-41b5-acd4-321fb0c223cb" providerId="AD"/>
  <p188:author id="{12A772C5-1268-C5F4-86F7-EDDF8502B197}" name="Juliette Robin" initials="JR" userId="S::robin@ville-ouverte.com::a2871d6a-c2d3-41b5-acd4-321fb0c223c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4243"/>
    <a:srgbClr val="516E6F"/>
    <a:srgbClr val="DAE4E4"/>
    <a:srgbClr val="FFFFFF"/>
    <a:srgbClr val="47A6B0"/>
    <a:srgbClr val="9BCB50"/>
    <a:srgbClr val="E8533D"/>
    <a:srgbClr val="EF2521"/>
    <a:srgbClr val="E95931"/>
    <a:srgbClr val="F7AA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96" autoAdjust="0"/>
    <p:restoredTop sz="96681" autoAdjust="0"/>
  </p:normalViewPr>
  <p:slideViewPr>
    <p:cSldViewPr snapToGrid="0">
      <p:cViewPr varScale="1">
        <p:scale>
          <a:sx n="106" d="100"/>
          <a:sy n="106" d="100"/>
        </p:scale>
        <p:origin x="193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402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D7C401AB-8587-4DD5-A6BD-828C9664B1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5E12E4-E467-4FD8-837E-E193945259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9228E-C0BA-4730-A3DB-55957F14B7B2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355568-F7EB-4D26-8566-6BD1593BF2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61DBFB-2609-4D41-8A93-90AC5B4546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EAC82-8380-4059-A6B6-7C714AD844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6505750"/>
      </p:ext>
    </p:extLst>
  </p:cSld>
  <p:clrMap bg1="lt1" tx1="dk1" bg2="lt2" tx2="dk2" accent1="accent1" accent2="accent2" accent3="accent3" accent4="accent4" accent5="accent5" accent6="accent6" hlink="hlink" folHlink="folHlink"/>
  <p:hf hdr="0" dt="0"/>
  <p:extLst>
    <p:ext uri="{56416CCD-93CA-4268-BC5B-53C4BB910035}">
      <p15:sldGuideLst xmlns:p15="http://schemas.microsoft.com/office/powerpoint/2012/main">
        <p15:guide id="1" orient="horz" pos="3128" userDrawn="1">
          <p15:clr>
            <a:srgbClr val="F26B43"/>
          </p15:clr>
        </p15:guide>
        <p15:guide id="2" pos="214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DC275-927B-41CA-BDA6-A448988A1CC1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979E4-3C74-43D0-A27D-BD153EAAF0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895842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1668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A6056-88AF-FC61-BE16-F5DD92189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71D94BB-A6CD-45E2-5257-6C5068FD0B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F684C27-ABE5-26E4-5695-A85FF79362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B86BC9B-45AE-1E1D-FF07-B372EA42C83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BA3DD43-1E93-B3CB-5905-DA27996C84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7069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571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4954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828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1096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8545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E4297-1A26-5C7A-CF85-73414B14F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D8F72AB-2ABD-ECF9-5727-DC32246198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E6B182-BE57-D9BF-211E-B0A855641A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5B91E56-D50C-CED1-BE9D-EA0ACAA2A95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21F47F0-884C-AC02-C633-E4AC02177E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2333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55695-3A1C-A5F4-8C66-058D7BDA3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F7132EB-6B79-E0AC-201D-74929F1E0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E88AA8F-D6A1-26D6-6443-A8B98D69A1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B93133F-B068-9D3D-D4C0-AD88A762310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DE7F341-A2AC-3D41-D1ED-FCA30CEC77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B979E4-3C74-43D0-A27D-BD153EAAF0F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7500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856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7BF67-3E88-9FF6-497C-9E062A4CF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8F5B518-BE9E-CDCC-F56C-6C89A87B13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579FA7-CC8A-35F9-3B48-084CB726B0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E1C27E3-8E99-6BBD-B33C-85428447550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3ECCA3-04D5-6659-9D97-6D981FED28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3458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196EA-B8E7-F6B9-7483-1D65CD037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CE1211-06E7-5AE0-A8FF-77F44E4F3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8E8C6D5-E14C-9896-AFF9-93BF529ED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D5CF79E-A38F-F478-5645-C2C1004AA84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EF7EBC6-ACC6-5895-0B89-DA3D3561B6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62039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27027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38577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54571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97056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5254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622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17916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00336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D49B9-109B-5912-450E-A3D707772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0F1ABF-63F0-B13D-3AA7-43CA52C6D0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1E6358-BF46-D00B-D737-60C3CEE3B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2921E7-1484-0FBC-363D-A8C8A54801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070974-BB74-7A0D-8842-845E4B822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29170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63331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85634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89712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F5B54-48FE-37C8-3F50-F1715DED9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C05781E-31D1-79A9-FB5A-A756542D72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CA96BB0-6D62-830D-8DDE-CA2E3702B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6D4A78A-7451-3A05-00E3-7D53EB81929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5E705D7-E5E7-533F-0603-35C270D60C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31030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53367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CC2FC-911B-8016-6624-D45817DD2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D2B992-9C42-D5FD-31C4-BE8117C97E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CF1D169-E040-D6E3-C883-22A7EA0CA0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7EDFDAE-901D-D1E9-616C-462639C0B30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E10F67E-A0BA-A5B4-6BAA-D345479105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73516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D8D19-C3DB-6E2B-3DDB-000EEE676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8DFD83B-3BCB-C060-8E5C-18B686D16A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795D63-7653-6D56-BB0E-4FCFFF651D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A2F8A0A-5121-CF8F-ADDF-B475503FEF6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4538A20-07D4-BF4B-20AE-C220CCE3E9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46571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2FC88-B99F-16C1-C179-549D0C880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E2183C-D1A4-2C8C-3A4B-7E0EC9C262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515183-15D0-91CD-863E-BE631EE1B1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2CB18FD-026A-6AEF-653C-8E6D0B523D7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EB3638-2B0D-6583-9F48-6263C9D072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5752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DA434-843B-816E-8A1B-76441336F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A8B896-B7B4-0653-D164-F647C645E3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C2E857D-B8CB-9AC9-369F-8CCE2127F4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fr-FR" sz="1100" kern="1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Rappeler qu’il n’y a pas eu de concertation avec les habitants du territoire depuis plus d’un an et que ceux-ci doivent être associés tout au long de la procédure. 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endParaRPr lang="fr-FR" sz="1100" kern="1200" dirty="0">
              <a:solidFill>
                <a:schemeClr val="accent3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B35A6B8-CB29-F73D-2655-64DB97BE167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D34C09A-8084-46BE-8DB8-6BA80B7BA3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B979E4-3C74-43D0-A27D-BD153EAAF0F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73584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3077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1368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979E4-3C74-43D0-A27D-BD153EAAF0F0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5352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plein air, herbe, nuage, plante&#10;&#10;Description générée automatiquement">
            <a:extLst>
              <a:ext uri="{FF2B5EF4-FFF2-40B4-BE49-F238E27FC236}">
                <a16:creationId xmlns:a16="http://schemas.microsoft.com/office/drawing/2014/main" id="{B6594569-E073-B039-AAA0-7440B42D42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6" t="9215" r="10823" b="785"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12" name="Image 11" descr="Une image contenant logo&#10;&#10;Description générée automatiquement">
            <a:extLst>
              <a:ext uri="{FF2B5EF4-FFF2-40B4-BE49-F238E27FC236}">
                <a16:creationId xmlns:a16="http://schemas.microsoft.com/office/drawing/2014/main" id="{7E91E3D2-AE3F-0036-C2AF-3B1F9C0D66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2" y="5370509"/>
            <a:ext cx="2479851" cy="148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425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3524" y="1414560"/>
            <a:ext cx="5796952" cy="2387600"/>
          </a:xfrm>
        </p:spPr>
        <p:txBody>
          <a:bodyPr anchor="ctr">
            <a:normAutofit/>
          </a:bodyPr>
          <a:lstStyle>
            <a:lvl1pPr algn="ctr">
              <a:defRPr sz="6000"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3524" y="3951481"/>
            <a:ext cx="5796952" cy="109935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pic>
        <p:nvPicPr>
          <p:cNvPr id="18" name="Image 17" descr="Une image contenant logo&#10;&#10;Description générée automatiquement">
            <a:extLst>
              <a:ext uri="{FF2B5EF4-FFF2-40B4-BE49-F238E27FC236}">
                <a16:creationId xmlns:a16="http://schemas.microsoft.com/office/drawing/2014/main" id="{73AA05C6-2F23-2F0A-CD4F-B98FB6D55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2" y="5370509"/>
            <a:ext cx="2479851" cy="1487491"/>
          </a:xfrm>
          <a:prstGeom prst="rect">
            <a:avLst/>
          </a:prstGeom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6C41B831-8FBB-1670-7336-325510D505AC}"/>
              </a:ext>
            </a:extLst>
          </p:cNvPr>
          <p:cNvSpPr/>
          <p:nvPr userDrawn="1"/>
        </p:nvSpPr>
        <p:spPr>
          <a:xfrm>
            <a:off x="8093844" y="6350186"/>
            <a:ext cx="371290" cy="37129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CF069AB8-4A52-FB60-1265-6596B90A8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5135" y="6410242"/>
            <a:ext cx="470021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D42ACE43-977A-4490-BC0B-08C8D4A54327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F3E7D43-6BD5-C252-C146-2AA3845CAA93}"/>
              </a:ext>
            </a:extLst>
          </p:cNvPr>
          <p:cNvSpPr/>
          <p:nvPr userDrawn="1"/>
        </p:nvSpPr>
        <p:spPr>
          <a:xfrm>
            <a:off x="4097753" y="545426"/>
            <a:ext cx="948492" cy="94849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1B76602-9B7F-402B-AACE-7598A4DFCB06}"/>
              </a:ext>
            </a:extLst>
          </p:cNvPr>
          <p:cNvSpPr/>
          <p:nvPr userDrawn="1"/>
        </p:nvSpPr>
        <p:spPr>
          <a:xfrm>
            <a:off x="4016595" y="1114329"/>
            <a:ext cx="406675" cy="406675"/>
          </a:xfrm>
          <a:prstGeom prst="ellipse">
            <a:avLst/>
          </a:prstGeom>
          <a:solidFill>
            <a:srgbClr val="9BCB5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3278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3523" y="4172497"/>
            <a:ext cx="5796953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2FB8FD0-0DBA-4BBA-985F-215A253C3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525" y="1231456"/>
            <a:ext cx="5796952" cy="2852737"/>
          </a:xfrm>
        </p:spPr>
        <p:txBody>
          <a:bodyPr anchor="ctr"/>
          <a:lstStyle>
            <a:lvl1pPr algn="ctr">
              <a:defRPr sz="6000"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4482C24-6724-4C03-9D7D-04992D490E74}"/>
              </a:ext>
            </a:extLst>
          </p:cNvPr>
          <p:cNvSpPr/>
          <p:nvPr userDrawn="1"/>
        </p:nvSpPr>
        <p:spPr>
          <a:xfrm>
            <a:off x="4097753" y="545426"/>
            <a:ext cx="948492" cy="948492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BBA03227-AEF5-151C-D89B-71E9FEBF39FA}"/>
              </a:ext>
            </a:extLst>
          </p:cNvPr>
          <p:cNvSpPr/>
          <p:nvPr userDrawn="1"/>
        </p:nvSpPr>
        <p:spPr>
          <a:xfrm>
            <a:off x="4016595" y="1114329"/>
            <a:ext cx="406675" cy="406675"/>
          </a:xfrm>
          <a:prstGeom prst="ellipse">
            <a:avLst/>
          </a:prstGeom>
          <a:solidFill>
            <a:srgbClr val="9BCB5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logo&#10;&#10;Description générée automatiquement">
            <a:extLst>
              <a:ext uri="{FF2B5EF4-FFF2-40B4-BE49-F238E27FC236}">
                <a16:creationId xmlns:a16="http://schemas.microsoft.com/office/drawing/2014/main" id="{2CCC739E-7DB4-FDCC-7D38-61CD388112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81" y="5509404"/>
            <a:ext cx="2853715" cy="1208082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4A56923-3288-CEAF-8F47-AFF7DC286083}"/>
              </a:ext>
            </a:extLst>
          </p:cNvPr>
          <p:cNvSpPr txBox="1">
            <a:spLocks/>
          </p:cNvSpPr>
          <p:nvPr userDrawn="1"/>
        </p:nvSpPr>
        <p:spPr>
          <a:xfrm>
            <a:off x="8085135" y="6410242"/>
            <a:ext cx="4700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2ACE43-977A-4490-BC0B-08C8D4A54327}" type="slidenum">
              <a:rPr kumimoji="0" lang="fr-FR" sz="1100" b="0" i="0" u="none" strike="noStrike" kern="1200" cap="none" spc="0" normalizeH="0" baseline="0" noProof="0" smtClean="0">
                <a:ln>
                  <a:noFill/>
                </a:ln>
                <a:solidFill>
                  <a:srgbClr val="05AEC4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5AEC4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65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815" y="199489"/>
            <a:ext cx="7886700" cy="436044"/>
          </a:xfrm>
        </p:spPr>
        <p:txBody>
          <a:bodyPr anchor="t">
            <a:normAutofit/>
          </a:bodyPr>
          <a:lstStyle>
            <a:lvl1pPr algn="l">
              <a:defRPr sz="2400">
                <a:latin typeface="Montserrat  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235270"/>
            <a:ext cx="7886700" cy="384783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3"/>
                </a:solidFill>
              </a:defRPr>
            </a:lvl1pPr>
            <a:lvl2pPr>
              <a:defRPr sz="2000">
                <a:solidFill>
                  <a:schemeClr val="accent3"/>
                </a:solidFill>
              </a:defRPr>
            </a:lvl2pPr>
            <a:lvl3pPr>
              <a:defRPr sz="1800">
                <a:solidFill>
                  <a:schemeClr val="accent3"/>
                </a:solidFill>
              </a:defRPr>
            </a:lvl3pPr>
            <a:lvl4pPr>
              <a:defRPr sz="1600">
                <a:solidFill>
                  <a:schemeClr val="accent3"/>
                </a:solidFill>
              </a:defRPr>
            </a:lvl4pPr>
            <a:lvl5pPr>
              <a:defRPr sz="1600">
                <a:solidFill>
                  <a:schemeClr val="accent3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8C951AE-F719-4098-FFB0-C3335B21A27A}"/>
              </a:ext>
            </a:extLst>
          </p:cNvPr>
          <p:cNvCxnSpPr>
            <a:cxnSpLocks/>
          </p:cNvCxnSpPr>
          <p:nvPr userDrawn="1"/>
        </p:nvCxnSpPr>
        <p:spPr>
          <a:xfrm>
            <a:off x="1121973" y="6440488"/>
            <a:ext cx="6521570" cy="0"/>
          </a:xfrm>
          <a:prstGeom prst="line">
            <a:avLst/>
          </a:prstGeom>
          <a:ln>
            <a:solidFill>
              <a:srgbClr val="0FA0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9692698C-4318-9332-83A9-B5F9061AB590}"/>
              </a:ext>
            </a:extLst>
          </p:cNvPr>
          <p:cNvSpPr txBox="1"/>
          <p:nvPr userDrawn="1"/>
        </p:nvSpPr>
        <p:spPr>
          <a:xfrm>
            <a:off x="1426118" y="6455802"/>
            <a:ext cx="68542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0FA0AB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Communauté de Communes Lyons Andelle – Plan Local d’Urbanisme intercommunal (PLUi)</a:t>
            </a:r>
            <a:endParaRPr lang="fr-FR" sz="1050" b="0" i="1" dirty="0">
              <a:latin typeface="+mn-lt"/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5F6689D-DE08-0D3C-479D-626272F1514E}"/>
              </a:ext>
            </a:extLst>
          </p:cNvPr>
          <p:cNvCxnSpPr>
            <a:cxnSpLocks/>
          </p:cNvCxnSpPr>
          <p:nvPr userDrawn="1"/>
        </p:nvCxnSpPr>
        <p:spPr>
          <a:xfrm>
            <a:off x="286815" y="652625"/>
            <a:ext cx="6521570" cy="0"/>
          </a:xfrm>
          <a:prstGeom prst="line">
            <a:avLst/>
          </a:prstGeom>
          <a:ln>
            <a:solidFill>
              <a:srgbClr val="0FA0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B5BDE4B-DEA9-F0CC-2CAF-100FA3B6670B}"/>
              </a:ext>
            </a:extLst>
          </p:cNvPr>
          <p:cNvSpPr txBox="1">
            <a:spLocks/>
          </p:cNvSpPr>
          <p:nvPr userDrawn="1"/>
        </p:nvSpPr>
        <p:spPr>
          <a:xfrm>
            <a:off x="8085135" y="6410242"/>
            <a:ext cx="4700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2ACE43-977A-4490-BC0B-08C8D4A54327}" type="slidenum">
              <a:rPr kumimoji="0" lang="fr-FR" sz="1100" b="0" i="0" u="none" strike="noStrike" kern="1200" cap="none" spc="0" normalizeH="0" baseline="0" noProof="0" smtClean="0">
                <a:ln>
                  <a:noFill/>
                </a:ln>
                <a:solidFill>
                  <a:srgbClr val="05AEC4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5AEC4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3294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815" y="199489"/>
            <a:ext cx="7886700" cy="436044"/>
          </a:xfrm>
        </p:spPr>
        <p:txBody>
          <a:bodyPr anchor="t">
            <a:normAutofit/>
          </a:bodyPr>
          <a:lstStyle>
            <a:lvl1pPr algn="l">
              <a:defRPr sz="2400">
                <a:latin typeface="Montserrat  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2292FB83-94F4-B536-65BB-126384426A9D}"/>
              </a:ext>
            </a:extLst>
          </p:cNvPr>
          <p:cNvCxnSpPr>
            <a:cxnSpLocks/>
          </p:cNvCxnSpPr>
          <p:nvPr userDrawn="1"/>
        </p:nvCxnSpPr>
        <p:spPr>
          <a:xfrm>
            <a:off x="286815" y="652625"/>
            <a:ext cx="6521570" cy="0"/>
          </a:xfrm>
          <a:prstGeom prst="line">
            <a:avLst/>
          </a:prstGeom>
          <a:ln>
            <a:solidFill>
              <a:srgbClr val="0FA0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6AAD1D3-80CC-660C-7C4C-6C42FBA52832}"/>
              </a:ext>
            </a:extLst>
          </p:cNvPr>
          <p:cNvSpPr txBox="1">
            <a:spLocks/>
          </p:cNvSpPr>
          <p:nvPr userDrawn="1"/>
        </p:nvSpPr>
        <p:spPr>
          <a:xfrm>
            <a:off x="8085135" y="6410242"/>
            <a:ext cx="4700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2ACE43-977A-4490-BC0B-08C8D4A54327}" type="slidenum">
              <a:rPr kumimoji="0" lang="fr-FR" sz="1100" b="0" i="0" u="none" strike="noStrike" kern="1200" cap="none" spc="0" normalizeH="0" baseline="0" noProof="0" smtClean="0">
                <a:ln>
                  <a:noFill/>
                </a:ln>
                <a:solidFill>
                  <a:srgbClr val="05AEC4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5AEC4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B68A194-3D2C-2413-76C0-5FB77F8F8DD2}"/>
              </a:ext>
            </a:extLst>
          </p:cNvPr>
          <p:cNvCxnSpPr>
            <a:cxnSpLocks/>
          </p:cNvCxnSpPr>
          <p:nvPr userDrawn="1"/>
        </p:nvCxnSpPr>
        <p:spPr>
          <a:xfrm>
            <a:off x="1121973" y="6440488"/>
            <a:ext cx="6521570" cy="0"/>
          </a:xfrm>
          <a:prstGeom prst="line">
            <a:avLst/>
          </a:prstGeom>
          <a:ln>
            <a:solidFill>
              <a:srgbClr val="0FA0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6DE99584-EE13-5288-B5A3-7A52E4D5BF80}"/>
              </a:ext>
            </a:extLst>
          </p:cNvPr>
          <p:cNvSpPr txBox="1"/>
          <p:nvPr userDrawn="1"/>
        </p:nvSpPr>
        <p:spPr>
          <a:xfrm>
            <a:off x="1426118" y="6455802"/>
            <a:ext cx="68542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0FA0AB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Communauté de Communes Lyons Andelle – Plan Local d’Urbanisme intercommunal (PLUi)</a:t>
            </a:r>
            <a:endParaRPr lang="fr-FR" sz="1050" b="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6823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B758765F-0BBD-2F03-1568-54D1805950E1}"/>
              </a:ext>
            </a:extLst>
          </p:cNvPr>
          <p:cNvCxnSpPr>
            <a:cxnSpLocks/>
          </p:cNvCxnSpPr>
          <p:nvPr userDrawn="1"/>
        </p:nvCxnSpPr>
        <p:spPr>
          <a:xfrm>
            <a:off x="1121973" y="6440488"/>
            <a:ext cx="6521570" cy="0"/>
          </a:xfrm>
          <a:prstGeom prst="line">
            <a:avLst/>
          </a:prstGeom>
          <a:ln>
            <a:solidFill>
              <a:srgbClr val="0FA0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F1155C2D-0684-76A4-DD50-FE20ED25D119}"/>
              </a:ext>
            </a:extLst>
          </p:cNvPr>
          <p:cNvSpPr txBox="1"/>
          <p:nvPr userDrawn="1"/>
        </p:nvSpPr>
        <p:spPr>
          <a:xfrm>
            <a:off x="1426118" y="6455802"/>
            <a:ext cx="68542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0FA0AB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Communauté de Communes Lyons Andelle – Plan Local d’Urbanisme intercommunal (PLUi)</a:t>
            </a:r>
            <a:endParaRPr lang="fr-FR" sz="1050" b="0" i="1" dirty="0">
              <a:latin typeface="+mn-lt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C305C68-B288-E0E4-504E-635CAF87F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15" y="199489"/>
            <a:ext cx="7886700" cy="436044"/>
          </a:xfrm>
        </p:spPr>
        <p:txBody>
          <a:bodyPr anchor="t">
            <a:normAutofit/>
          </a:bodyPr>
          <a:lstStyle>
            <a:lvl1pPr algn="l">
              <a:defRPr sz="2400">
                <a:latin typeface="Montserrat  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79EBE21-6879-A223-6018-1647450D4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84751"/>
            <a:ext cx="7886700" cy="384783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3"/>
                </a:solidFill>
              </a:defRPr>
            </a:lvl1pPr>
            <a:lvl2pPr>
              <a:defRPr sz="2000">
                <a:solidFill>
                  <a:schemeClr val="accent3"/>
                </a:solidFill>
              </a:defRPr>
            </a:lvl2pPr>
            <a:lvl3pPr>
              <a:defRPr sz="1800">
                <a:solidFill>
                  <a:schemeClr val="accent3"/>
                </a:solidFill>
              </a:defRPr>
            </a:lvl3pPr>
            <a:lvl4pPr>
              <a:defRPr sz="1600">
                <a:solidFill>
                  <a:schemeClr val="accent3"/>
                </a:solidFill>
              </a:defRPr>
            </a:lvl4pPr>
            <a:lvl5pPr>
              <a:defRPr sz="1600">
                <a:solidFill>
                  <a:schemeClr val="accent3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ACBF1EB-B742-7681-22DB-E8A41999C5B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9841" y="909899"/>
            <a:ext cx="7543673" cy="356628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b="0">
                <a:solidFill>
                  <a:schemeClr val="accent3"/>
                </a:solidFill>
                <a:latin typeface="Montserrat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8724AC1-77D5-6B32-C54A-372E187F10E9}"/>
              </a:ext>
            </a:extLst>
          </p:cNvPr>
          <p:cNvCxnSpPr>
            <a:cxnSpLocks/>
          </p:cNvCxnSpPr>
          <p:nvPr userDrawn="1"/>
        </p:nvCxnSpPr>
        <p:spPr>
          <a:xfrm>
            <a:off x="286815" y="652625"/>
            <a:ext cx="6521570" cy="0"/>
          </a:xfrm>
          <a:prstGeom prst="line">
            <a:avLst/>
          </a:prstGeom>
          <a:ln>
            <a:solidFill>
              <a:srgbClr val="0FA0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1840C4A-A79F-8DAD-83DF-56AC3F837BD4}"/>
              </a:ext>
            </a:extLst>
          </p:cNvPr>
          <p:cNvSpPr txBox="1">
            <a:spLocks/>
          </p:cNvSpPr>
          <p:nvPr userDrawn="1"/>
        </p:nvSpPr>
        <p:spPr>
          <a:xfrm>
            <a:off x="8085135" y="6410242"/>
            <a:ext cx="4700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2ACE43-977A-4490-BC0B-08C8D4A54327}" type="slidenum">
              <a:rPr kumimoji="0" lang="fr-FR" sz="1100" b="0" i="0" u="none" strike="noStrike" kern="1200" cap="none" spc="0" normalizeH="0" baseline="0" noProof="0" smtClean="0">
                <a:ln>
                  <a:noFill/>
                </a:ln>
                <a:solidFill>
                  <a:srgbClr val="05AEC4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5AEC4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4641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F2DE926-8D6F-20A4-9DEC-B3E323291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15" y="199489"/>
            <a:ext cx="7886700" cy="436044"/>
          </a:xfrm>
        </p:spPr>
        <p:txBody>
          <a:bodyPr anchor="t">
            <a:normAutofit/>
          </a:bodyPr>
          <a:lstStyle>
            <a:lvl1pPr algn="l">
              <a:defRPr sz="2400">
                <a:latin typeface="Montserrat  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FCDA4F0-EC16-46FC-F30E-D8B2B487BFA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9841" y="909899"/>
            <a:ext cx="7543673" cy="356628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b="0">
                <a:solidFill>
                  <a:schemeClr val="accent3"/>
                </a:solidFill>
                <a:latin typeface="Montserrat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51F6F8DD-C7BE-3D24-7251-13C7A1B0BA83}"/>
              </a:ext>
            </a:extLst>
          </p:cNvPr>
          <p:cNvCxnSpPr>
            <a:cxnSpLocks/>
          </p:cNvCxnSpPr>
          <p:nvPr userDrawn="1"/>
        </p:nvCxnSpPr>
        <p:spPr>
          <a:xfrm>
            <a:off x="286815" y="652625"/>
            <a:ext cx="6521570" cy="0"/>
          </a:xfrm>
          <a:prstGeom prst="line">
            <a:avLst/>
          </a:prstGeom>
          <a:ln>
            <a:solidFill>
              <a:srgbClr val="0FA0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D2FAA18-4D92-1125-4F0B-4D12E8F6AFC5}"/>
              </a:ext>
            </a:extLst>
          </p:cNvPr>
          <p:cNvSpPr txBox="1">
            <a:spLocks/>
          </p:cNvSpPr>
          <p:nvPr userDrawn="1"/>
        </p:nvSpPr>
        <p:spPr>
          <a:xfrm>
            <a:off x="8085135" y="6410242"/>
            <a:ext cx="4700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2ACE43-977A-4490-BC0B-08C8D4A54327}" type="slidenum">
              <a:rPr kumimoji="0" lang="fr-FR" sz="1100" b="0" i="0" u="none" strike="noStrike" kern="1200" cap="none" spc="0" normalizeH="0" baseline="0" noProof="0" smtClean="0">
                <a:ln>
                  <a:noFill/>
                </a:ln>
                <a:solidFill>
                  <a:srgbClr val="05AEC4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5AEC4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BEA46559-9A07-696B-804D-5EA2184E074D}"/>
              </a:ext>
            </a:extLst>
          </p:cNvPr>
          <p:cNvCxnSpPr>
            <a:cxnSpLocks/>
          </p:cNvCxnSpPr>
          <p:nvPr userDrawn="1"/>
        </p:nvCxnSpPr>
        <p:spPr>
          <a:xfrm>
            <a:off x="1121973" y="6440488"/>
            <a:ext cx="6521570" cy="0"/>
          </a:xfrm>
          <a:prstGeom prst="line">
            <a:avLst/>
          </a:prstGeom>
          <a:ln>
            <a:solidFill>
              <a:srgbClr val="0FA0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ACE2034D-06A0-4040-9751-1960907E0877}"/>
              </a:ext>
            </a:extLst>
          </p:cNvPr>
          <p:cNvSpPr txBox="1"/>
          <p:nvPr userDrawn="1"/>
        </p:nvSpPr>
        <p:spPr>
          <a:xfrm>
            <a:off x="1426118" y="6455802"/>
            <a:ext cx="68542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0FA0AB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Communauté de Communes Lyons Andelle – Plan Local d’Urbanisme intercommunal (PLUi)</a:t>
            </a:r>
            <a:endParaRPr lang="fr-FR" sz="1050" b="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0753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909899"/>
            <a:ext cx="3868340" cy="823912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  <a:latin typeface="Montserrat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459" y="1840830"/>
            <a:ext cx="3868340" cy="320984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3"/>
                </a:solidFill>
              </a:defRPr>
            </a:lvl1pPr>
            <a:lvl2pPr>
              <a:defRPr sz="2000">
                <a:solidFill>
                  <a:schemeClr val="accent3"/>
                </a:solidFill>
              </a:defRPr>
            </a:lvl2pPr>
            <a:lvl3pPr>
              <a:defRPr sz="1800">
                <a:solidFill>
                  <a:schemeClr val="accent3"/>
                </a:solidFill>
              </a:defRPr>
            </a:lvl3pPr>
            <a:lvl4pPr>
              <a:defRPr sz="1600">
                <a:solidFill>
                  <a:schemeClr val="accent3"/>
                </a:solidFill>
              </a:defRPr>
            </a:lvl4pPr>
            <a:lvl5pPr>
              <a:defRPr sz="1600">
                <a:solidFill>
                  <a:schemeClr val="accent3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909899"/>
            <a:ext cx="3887391" cy="823912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  <a:latin typeface="Montserrat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855266"/>
            <a:ext cx="3887391" cy="320984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3"/>
                </a:solidFill>
              </a:defRPr>
            </a:lvl1pPr>
            <a:lvl2pPr>
              <a:defRPr sz="2000">
                <a:solidFill>
                  <a:schemeClr val="accent3"/>
                </a:solidFill>
              </a:defRPr>
            </a:lvl2pPr>
            <a:lvl3pPr>
              <a:defRPr sz="1800">
                <a:solidFill>
                  <a:schemeClr val="accent3"/>
                </a:solidFill>
              </a:defRPr>
            </a:lvl3pPr>
            <a:lvl4pPr>
              <a:defRPr sz="1600">
                <a:solidFill>
                  <a:schemeClr val="accent3"/>
                </a:solidFill>
              </a:defRPr>
            </a:lvl4pPr>
            <a:lvl5pPr>
              <a:defRPr sz="1600">
                <a:solidFill>
                  <a:schemeClr val="accent3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D406B91-A55A-3F70-153D-1F338827282B}"/>
              </a:ext>
            </a:extLst>
          </p:cNvPr>
          <p:cNvCxnSpPr>
            <a:cxnSpLocks/>
          </p:cNvCxnSpPr>
          <p:nvPr userDrawn="1"/>
        </p:nvCxnSpPr>
        <p:spPr>
          <a:xfrm>
            <a:off x="1121973" y="6440488"/>
            <a:ext cx="6521570" cy="0"/>
          </a:xfrm>
          <a:prstGeom prst="line">
            <a:avLst/>
          </a:prstGeom>
          <a:ln>
            <a:solidFill>
              <a:srgbClr val="0FA0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82ECD71C-D518-8A22-BCCC-C17B776CB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15" y="199489"/>
            <a:ext cx="7886700" cy="436044"/>
          </a:xfrm>
        </p:spPr>
        <p:txBody>
          <a:bodyPr anchor="t">
            <a:normAutofit/>
          </a:bodyPr>
          <a:lstStyle>
            <a:lvl1pPr algn="l">
              <a:defRPr sz="2400">
                <a:latin typeface="Montserrat  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572116B-6F35-BBDC-CB37-C3D0AC76A212}"/>
              </a:ext>
            </a:extLst>
          </p:cNvPr>
          <p:cNvSpPr txBox="1"/>
          <p:nvPr userDrawn="1"/>
        </p:nvSpPr>
        <p:spPr>
          <a:xfrm>
            <a:off x="1426118" y="6455802"/>
            <a:ext cx="68542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0FA0AB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Communauté de Communes Lyons Andelle – Plan Local d’Urbanisme intercommunal (PLUi)</a:t>
            </a:r>
            <a:endParaRPr lang="fr-FR" sz="1050" b="0" i="1" dirty="0">
              <a:latin typeface="+mn-lt"/>
            </a:endParaRP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B9AEDB95-8014-F09D-B35E-42ECA35228FC}"/>
              </a:ext>
            </a:extLst>
          </p:cNvPr>
          <p:cNvCxnSpPr>
            <a:cxnSpLocks/>
          </p:cNvCxnSpPr>
          <p:nvPr userDrawn="1"/>
        </p:nvCxnSpPr>
        <p:spPr>
          <a:xfrm>
            <a:off x="286815" y="652625"/>
            <a:ext cx="6521570" cy="0"/>
          </a:xfrm>
          <a:prstGeom prst="line">
            <a:avLst/>
          </a:prstGeom>
          <a:ln>
            <a:solidFill>
              <a:srgbClr val="0FA0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1F951295-D011-53FA-8C34-DE762846007C}"/>
              </a:ext>
            </a:extLst>
          </p:cNvPr>
          <p:cNvSpPr txBox="1">
            <a:spLocks/>
          </p:cNvSpPr>
          <p:nvPr userDrawn="1"/>
        </p:nvSpPr>
        <p:spPr>
          <a:xfrm>
            <a:off x="8085135" y="6410242"/>
            <a:ext cx="4700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2ACE43-977A-4490-BC0B-08C8D4A54327}" type="slidenum">
              <a:rPr kumimoji="0" lang="fr-FR" sz="1100" b="0" i="0" u="none" strike="noStrike" kern="1200" cap="none" spc="0" normalizeH="0" baseline="0" noProof="0" smtClean="0">
                <a:ln>
                  <a:noFill/>
                </a:ln>
                <a:solidFill>
                  <a:srgbClr val="05AEC4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5AEC4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4670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D15EE64-4102-7B66-92D8-FFC60971A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15" y="199489"/>
            <a:ext cx="7886700" cy="436044"/>
          </a:xfrm>
        </p:spPr>
        <p:txBody>
          <a:bodyPr anchor="t">
            <a:normAutofit/>
          </a:bodyPr>
          <a:lstStyle>
            <a:lvl1pPr algn="l">
              <a:defRPr sz="2400">
                <a:latin typeface="Montserrat  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59B9DE1-F82F-876F-9B6A-7D98F1ECB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235270"/>
            <a:ext cx="7886700" cy="384783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3"/>
                </a:solidFill>
              </a:defRPr>
            </a:lvl1pPr>
            <a:lvl2pPr>
              <a:defRPr sz="2000">
                <a:solidFill>
                  <a:schemeClr val="accent3"/>
                </a:solidFill>
              </a:defRPr>
            </a:lvl2pPr>
            <a:lvl3pPr>
              <a:defRPr sz="1800">
                <a:solidFill>
                  <a:schemeClr val="accent3"/>
                </a:solidFill>
              </a:defRPr>
            </a:lvl3pPr>
            <a:lvl4pPr>
              <a:defRPr sz="1600">
                <a:solidFill>
                  <a:schemeClr val="accent3"/>
                </a:solidFill>
              </a:defRPr>
            </a:lvl4pPr>
            <a:lvl5pPr>
              <a:defRPr sz="1600">
                <a:solidFill>
                  <a:schemeClr val="accent3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F0B0986E-A835-FE14-C1D9-0C95D54074E1}"/>
              </a:ext>
            </a:extLst>
          </p:cNvPr>
          <p:cNvCxnSpPr>
            <a:cxnSpLocks/>
          </p:cNvCxnSpPr>
          <p:nvPr userDrawn="1"/>
        </p:nvCxnSpPr>
        <p:spPr>
          <a:xfrm>
            <a:off x="286815" y="652625"/>
            <a:ext cx="6521570" cy="0"/>
          </a:xfrm>
          <a:prstGeom prst="line">
            <a:avLst/>
          </a:prstGeom>
          <a:ln>
            <a:solidFill>
              <a:srgbClr val="0FA0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729446F-D827-C22E-22F2-1737CCF1F600}"/>
              </a:ext>
            </a:extLst>
          </p:cNvPr>
          <p:cNvSpPr txBox="1">
            <a:spLocks/>
          </p:cNvSpPr>
          <p:nvPr userDrawn="1"/>
        </p:nvSpPr>
        <p:spPr>
          <a:xfrm>
            <a:off x="8085135" y="6410242"/>
            <a:ext cx="4700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2ACE43-977A-4490-BC0B-08C8D4A54327}" type="slidenum">
              <a:rPr kumimoji="0" lang="fr-FR" sz="1100" b="0" i="0" u="none" strike="noStrike" kern="1200" cap="none" spc="0" normalizeH="0" baseline="0" noProof="0" smtClean="0">
                <a:ln>
                  <a:noFill/>
                </a:ln>
                <a:solidFill>
                  <a:srgbClr val="05AEC4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5AEC4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1171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609183E-2BCB-5382-E6FF-5A01B1B44C8A}"/>
              </a:ext>
            </a:extLst>
          </p:cNvPr>
          <p:cNvSpPr txBox="1">
            <a:spLocks/>
          </p:cNvSpPr>
          <p:nvPr userDrawn="1"/>
        </p:nvSpPr>
        <p:spPr>
          <a:xfrm>
            <a:off x="8045328" y="6356351"/>
            <a:ext cx="470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2ACE43-977A-4490-BC0B-08C8D4A54327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8143BF0-1938-D8C5-2D16-770F6BAB02C3}"/>
              </a:ext>
            </a:extLst>
          </p:cNvPr>
          <p:cNvCxnSpPr>
            <a:cxnSpLocks/>
          </p:cNvCxnSpPr>
          <p:nvPr userDrawn="1"/>
        </p:nvCxnSpPr>
        <p:spPr>
          <a:xfrm>
            <a:off x="1121973" y="6440488"/>
            <a:ext cx="6521570" cy="0"/>
          </a:xfrm>
          <a:prstGeom prst="line">
            <a:avLst/>
          </a:prstGeom>
          <a:ln>
            <a:solidFill>
              <a:srgbClr val="0FA0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0D15EE64-4102-7B66-92D8-FFC60971A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15" y="199489"/>
            <a:ext cx="7886700" cy="436044"/>
          </a:xfrm>
        </p:spPr>
        <p:txBody>
          <a:bodyPr anchor="t">
            <a:normAutofit/>
          </a:bodyPr>
          <a:lstStyle>
            <a:lvl1pPr algn="l">
              <a:defRPr sz="2400">
                <a:latin typeface="Montserrat  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59B9DE1-F82F-876F-9B6A-7D98F1ECB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235270"/>
            <a:ext cx="7886700" cy="384783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3"/>
                </a:solidFill>
              </a:defRPr>
            </a:lvl1pPr>
            <a:lvl2pPr>
              <a:defRPr sz="2000">
                <a:solidFill>
                  <a:schemeClr val="accent3"/>
                </a:solidFill>
              </a:defRPr>
            </a:lvl2pPr>
            <a:lvl3pPr>
              <a:defRPr sz="1800">
                <a:solidFill>
                  <a:schemeClr val="accent3"/>
                </a:solidFill>
              </a:defRPr>
            </a:lvl3pPr>
            <a:lvl4pPr>
              <a:defRPr sz="1600">
                <a:solidFill>
                  <a:schemeClr val="accent3"/>
                </a:solidFill>
              </a:defRPr>
            </a:lvl4pPr>
            <a:lvl5pPr>
              <a:defRPr sz="1600">
                <a:solidFill>
                  <a:schemeClr val="accent3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378721A-BD49-C092-FB43-0E64A60A3264}"/>
              </a:ext>
            </a:extLst>
          </p:cNvPr>
          <p:cNvSpPr txBox="1"/>
          <p:nvPr userDrawn="1"/>
        </p:nvSpPr>
        <p:spPr>
          <a:xfrm>
            <a:off x="1426118" y="6455802"/>
            <a:ext cx="68542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0FA0AB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Communauté de Communes Lyons Andelle – Plan Local d’Urbanisme intercommunal (PLUi)</a:t>
            </a:r>
            <a:endParaRPr lang="fr-FR" sz="1050" b="0" i="1" dirty="0">
              <a:latin typeface="+mn-lt"/>
            </a:endParaRP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F0B0986E-A835-FE14-C1D9-0C95D54074E1}"/>
              </a:ext>
            </a:extLst>
          </p:cNvPr>
          <p:cNvCxnSpPr>
            <a:cxnSpLocks/>
          </p:cNvCxnSpPr>
          <p:nvPr userDrawn="1"/>
        </p:nvCxnSpPr>
        <p:spPr>
          <a:xfrm>
            <a:off x="286815" y="652625"/>
            <a:ext cx="6521570" cy="0"/>
          </a:xfrm>
          <a:prstGeom prst="line">
            <a:avLst/>
          </a:prstGeom>
          <a:ln>
            <a:solidFill>
              <a:srgbClr val="0FA0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0156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8666087-76E6-2D51-8177-9BB44FE070E5}"/>
              </a:ext>
            </a:extLst>
          </p:cNvPr>
          <p:cNvSpPr/>
          <p:nvPr userDrawn="1"/>
        </p:nvSpPr>
        <p:spPr>
          <a:xfrm>
            <a:off x="160020" y="6096000"/>
            <a:ext cx="7620000" cy="6705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922546-7FF3-F19F-95EF-577BBE47D7F4}"/>
              </a:ext>
            </a:extLst>
          </p:cNvPr>
          <p:cNvSpPr/>
          <p:nvPr userDrawn="1"/>
        </p:nvSpPr>
        <p:spPr>
          <a:xfrm>
            <a:off x="-2" y="0"/>
            <a:ext cx="9144000" cy="6858000"/>
          </a:xfrm>
          <a:prstGeom prst="rect">
            <a:avLst/>
          </a:prstGeom>
          <a:solidFill>
            <a:schemeClr val="accent1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FACE4A1-56EC-420B-9C63-38BDC9AD9146}"/>
              </a:ext>
            </a:extLst>
          </p:cNvPr>
          <p:cNvSpPr/>
          <p:nvPr userDrawn="1"/>
        </p:nvSpPr>
        <p:spPr>
          <a:xfrm>
            <a:off x="4097752" y="1229093"/>
            <a:ext cx="948492" cy="94849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7F6DD39F-2E77-76A8-5FA3-048C865FEFA0}"/>
              </a:ext>
            </a:extLst>
          </p:cNvPr>
          <p:cNvSpPr/>
          <p:nvPr userDrawn="1"/>
        </p:nvSpPr>
        <p:spPr>
          <a:xfrm>
            <a:off x="4016594" y="1797996"/>
            <a:ext cx="406675" cy="4066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7EB7132-1D8B-E2AE-FB5D-65587ACFAD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4440" y="2669612"/>
            <a:ext cx="5796952" cy="1099359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pic>
        <p:nvPicPr>
          <p:cNvPr id="7" name="Image 6" descr="Une image contenant logo&#10;&#10;Description générée automatiquement">
            <a:extLst>
              <a:ext uri="{FF2B5EF4-FFF2-40B4-BE49-F238E27FC236}">
                <a16:creationId xmlns:a16="http://schemas.microsoft.com/office/drawing/2014/main" id="{6B14D283-63F5-D791-BAEB-B6F72B68D5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" y="5218665"/>
            <a:ext cx="2925275" cy="175467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90EB7F-CD79-1E6D-C7A1-22E7DF9E0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5135" y="6410242"/>
            <a:ext cx="470021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D42ACE43-977A-4490-BC0B-08C8D4A54327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1690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7CABC50-539A-A3F5-7E40-4D0E49F83700}"/>
              </a:ext>
            </a:extLst>
          </p:cNvPr>
          <p:cNvSpPr txBox="1">
            <a:spLocks/>
          </p:cNvSpPr>
          <p:nvPr userDrawn="1"/>
        </p:nvSpPr>
        <p:spPr>
          <a:xfrm>
            <a:off x="8085135" y="6410242"/>
            <a:ext cx="4700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2ACE43-977A-4490-BC0B-08C8D4A54327}" type="slidenum">
              <a:rPr kumimoji="0" lang="fr-FR" sz="1100" b="0" i="0" u="none" strike="noStrike" kern="1200" cap="none" spc="0" normalizeH="0" baseline="0" noProof="0" smtClean="0">
                <a:ln>
                  <a:noFill/>
                </a:ln>
                <a:solidFill>
                  <a:srgbClr val="05AEC4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5AEC4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271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F7C1F729-AADE-8513-A8E1-22294E600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45328" y="6356351"/>
            <a:ext cx="470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928F757A-66CA-C24F-F843-B23EEC9006C8}"/>
              </a:ext>
            </a:extLst>
          </p:cNvPr>
          <p:cNvCxnSpPr>
            <a:cxnSpLocks/>
          </p:cNvCxnSpPr>
          <p:nvPr userDrawn="1"/>
        </p:nvCxnSpPr>
        <p:spPr>
          <a:xfrm>
            <a:off x="1121973" y="6440488"/>
            <a:ext cx="65215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DC64E5A5-1373-F95E-1294-4FD4FF47519A}"/>
              </a:ext>
            </a:extLst>
          </p:cNvPr>
          <p:cNvSpPr txBox="1"/>
          <p:nvPr userDrawn="1"/>
        </p:nvSpPr>
        <p:spPr>
          <a:xfrm>
            <a:off x="1426118" y="6455802"/>
            <a:ext cx="68542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Communauté de Communes Lyons Andelle – Plan Local d’Urbanisme intercommunal (PLUi)</a:t>
            </a:r>
            <a:endParaRPr lang="fr-FR" sz="1050" b="0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09404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522" y="1470382"/>
            <a:ext cx="5796952" cy="2852737"/>
          </a:xfrm>
        </p:spPr>
        <p:txBody>
          <a:bodyPr anchor="ctr"/>
          <a:lstStyle>
            <a:lvl1pPr algn="ctr">
              <a:defRPr sz="6000" b="0"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3522" y="4403236"/>
            <a:ext cx="579695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42ACE43-977A-4490-BC0B-08C8D4A54327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FACE4A1-56EC-420B-9C63-38BDC9AD9146}"/>
              </a:ext>
            </a:extLst>
          </p:cNvPr>
          <p:cNvSpPr/>
          <p:nvPr userDrawn="1"/>
        </p:nvSpPr>
        <p:spPr>
          <a:xfrm>
            <a:off x="4097752" y="776165"/>
            <a:ext cx="948492" cy="94849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40B038A-909C-33C6-FE7B-F42FB59FAB6E}"/>
              </a:ext>
            </a:extLst>
          </p:cNvPr>
          <p:cNvSpPr/>
          <p:nvPr userDrawn="1"/>
        </p:nvSpPr>
        <p:spPr>
          <a:xfrm>
            <a:off x="4016594" y="1345068"/>
            <a:ext cx="406675" cy="406675"/>
          </a:xfrm>
          <a:prstGeom prst="ellipse">
            <a:avLst/>
          </a:prstGeom>
          <a:solidFill>
            <a:srgbClr val="9BCB5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Une image contenant logo&#10;&#10;Description générée automatiquement">
            <a:extLst>
              <a:ext uri="{FF2B5EF4-FFF2-40B4-BE49-F238E27FC236}">
                <a16:creationId xmlns:a16="http://schemas.microsoft.com/office/drawing/2014/main" id="{CBF6FA6F-044E-7228-3EBD-3AFFECBE5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2" y="5370509"/>
            <a:ext cx="2479851" cy="148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291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seul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609183E-2BCB-5382-E6FF-5A01B1B44C8A}"/>
              </a:ext>
            </a:extLst>
          </p:cNvPr>
          <p:cNvSpPr txBox="1">
            <a:spLocks/>
          </p:cNvSpPr>
          <p:nvPr userDrawn="1"/>
        </p:nvSpPr>
        <p:spPr>
          <a:xfrm>
            <a:off x="8045328" y="6356351"/>
            <a:ext cx="470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59B9DE1-F82F-876F-9B6A-7D98F1ECB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49" y="1235270"/>
            <a:ext cx="7886700" cy="3847831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accent3"/>
                </a:solidFill>
                <a:latin typeface="+mj-lt"/>
              </a:defRPr>
            </a:lvl1pPr>
            <a:lvl2pPr>
              <a:defRPr sz="2000">
                <a:solidFill>
                  <a:schemeClr val="accent3"/>
                </a:solidFill>
              </a:defRPr>
            </a:lvl2pPr>
            <a:lvl3pPr>
              <a:defRPr sz="1800">
                <a:solidFill>
                  <a:schemeClr val="accent3"/>
                </a:solidFill>
              </a:defRPr>
            </a:lvl3pPr>
            <a:lvl4pPr>
              <a:defRPr sz="1600">
                <a:solidFill>
                  <a:schemeClr val="accent3"/>
                </a:solidFill>
              </a:defRPr>
            </a:lvl4pPr>
            <a:lvl5pPr>
              <a:defRPr sz="16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TITRE</a:t>
            </a:r>
          </a:p>
        </p:txBody>
      </p:sp>
      <p:pic>
        <p:nvPicPr>
          <p:cNvPr id="4" name="Image 3" descr="Une image contenant logo&#10;&#10;Description générée automatiquement">
            <a:extLst>
              <a:ext uri="{FF2B5EF4-FFF2-40B4-BE49-F238E27FC236}">
                <a16:creationId xmlns:a16="http://schemas.microsoft.com/office/drawing/2014/main" id="{B23F8F57-99A5-0B90-67EB-55F94D03A4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2" y="5370509"/>
            <a:ext cx="2479851" cy="148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95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49" y="25109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49" y="1910388"/>
            <a:ext cx="7886700" cy="3847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93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1" r:id="rId2"/>
    <p:sldLayoutId id="2147483674" r:id="rId3"/>
    <p:sldLayoutId id="2147483662" r:id="rId4"/>
    <p:sldLayoutId id="2147483682" r:id="rId5"/>
    <p:sldLayoutId id="2147483679" r:id="rId6"/>
    <p:sldLayoutId id="2147483681" r:id="rId7"/>
    <p:sldLayoutId id="2147483665" r:id="rId8"/>
    <p:sldLayoutId id="2147483666" r:id="rId9"/>
    <p:sldLayoutId id="2147483683" r:id="rId10"/>
    <p:sldLayoutId id="2147483675" r:id="rId11"/>
    <p:sldLayoutId id="2147483673" r:id="rId12"/>
    <p:sldLayoutId id="2147483680" r:id="rId13"/>
    <p:sldLayoutId id="2147483684" r:id="rId14"/>
    <p:sldLayoutId id="2147483685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b="1" kern="1200">
          <a:solidFill>
            <a:schemeClr val="tx1"/>
          </a:solidFill>
          <a:latin typeface="Montserrat Light" panose="000004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slideLayout" Target="../slideLayouts/slideLayout9.xml"/><Relationship Id="rId5" Type="http://schemas.openxmlformats.org/officeDocument/2006/relationships/tags" Target="../tags/tag7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12" Type="http://schemas.openxmlformats.org/officeDocument/2006/relationships/image" Target="../media/image6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5.png"/><Relationship Id="rId5" Type="http://schemas.openxmlformats.org/officeDocument/2006/relationships/tags" Target="../tags/tag20.xml"/><Relationship Id="rId10" Type="http://schemas.openxmlformats.org/officeDocument/2006/relationships/notesSlide" Target="../notesSlides/notesSlide3.xml"/><Relationship Id="rId4" Type="http://schemas.openxmlformats.org/officeDocument/2006/relationships/tags" Target="../tags/tag19.xml"/><Relationship Id="rId9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image" Target="../media/image8.svg"/><Relationship Id="rId3" Type="http://schemas.openxmlformats.org/officeDocument/2006/relationships/tags" Target="../tags/tag26.xml"/><Relationship Id="rId21" Type="http://schemas.openxmlformats.org/officeDocument/2006/relationships/image" Target="../media/image11.svg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image" Target="../media/image7.svg"/><Relationship Id="rId2" Type="http://schemas.openxmlformats.org/officeDocument/2006/relationships/tags" Target="../tags/tag25.xml"/><Relationship Id="rId16" Type="http://schemas.openxmlformats.org/officeDocument/2006/relationships/image" Target="../media/image6.png"/><Relationship Id="rId20" Type="http://schemas.openxmlformats.org/officeDocument/2006/relationships/image" Target="../media/image10.svg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image" Target="../media/image14.svg"/><Relationship Id="rId5" Type="http://schemas.openxmlformats.org/officeDocument/2006/relationships/tags" Target="../tags/tag28.xml"/><Relationship Id="rId15" Type="http://schemas.openxmlformats.org/officeDocument/2006/relationships/notesSlide" Target="../notesSlides/notesSlide4.xml"/><Relationship Id="rId23" Type="http://schemas.openxmlformats.org/officeDocument/2006/relationships/image" Target="../media/image13.svg"/><Relationship Id="rId10" Type="http://schemas.openxmlformats.org/officeDocument/2006/relationships/tags" Target="../tags/tag33.xml"/><Relationship Id="rId19" Type="http://schemas.openxmlformats.org/officeDocument/2006/relationships/image" Target="../media/image9.svg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slideLayout" Target="../slideLayouts/slideLayout5.xml"/><Relationship Id="rId22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image" Target="../media/image16.svg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image" Target="../media/image15.svg"/><Relationship Id="rId2" Type="http://schemas.openxmlformats.org/officeDocument/2006/relationships/tags" Target="../tags/tag38.xml"/><Relationship Id="rId16" Type="http://schemas.openxmlformats.org/officeDocument/2006/relationships/image" Target="../media/image19.svg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6.png"/><Relationship Id="rId5" Type="http://schemas.openxmlformats.org/officeDocument/2006/relationships/tags" Target="../tags/tag41.xml"/><Relationship Id="rId15" Type="http://schemas.openxmlformats.org/officeDocument/2006/relationships/image" Target="../media/image18.svg"/><Relationship Id="rId10" Type="http://schemas.openxmlformats.org/officeDocument/2006/relationships/notesSlide" Target="../notesSlides/notesSlide5.xml"/><Relationship Id="rId4" Type="http://schemas.openxmlformats.org/officeDocument/2006/relationships/tags" Target="../tags/tag40.xml"/><Relationship Id="rId9" Type="http://schemas.openxmlformats.org/officeDocument/2006/relationships/slideLayout" Target="../slideLayouts/slideLayout5.xml"/><Relationship Id="rId1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image" Target="../media/image21.png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12" Type="http://schemas.openxmlformats.org/officeDocument/2006/relationships/image" Target="../media/image20.png"/><Relationship Id="rId2" Type="http://schemas.openxmlformats.org/officeDocument/2006/relationships/tags" Target="../tags/tag46.xml"/><Relationship Id="rId16" Type="http://schemas.openxmlformats.org/officeDocument/2006/relationships/image" Target="../media/image24.png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image" Target="../media/image6.png"/><Relationship Id="rId5" Type="http://schemas.openxmlformats.org/officeDocument/2006/relationships/tags" Target="../tags/tag49.xml"/><Relationship Id="rId15" Type="http://schemas.openxmlformats.org/officeDocument/2006/relationships/image" Target="../media/image23.png"/><Relationship Id="rId10" Type="http://schemas.openxmlformats.org/officeDocument/2006/relationships/notesSlide" Target="../notesSlides/notesSlide6.xml"/><Relationship Id="rId4" Type="http://schemas.openxmlformats.org/officeDocument/2006/relationships/tags" Target="../tags/tag48.xml"/><Relationship Id="rId9" Type="http://schemas.openxmlformats.org/officeDocument/2006/relationships/slideLayout" Target="../slideLayouts/slideLayout5.xml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notesSlide" Target="../notesSlides/notesSlide7.xml"/><Relationship Id="rId18" Type="http://schemas.openxmlformats.org/officeDocument/2006/relationships/image" Target="../media/image29.svg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12" Type="http://schemas.openxmlformats.org/officeDocument/2006/relationships/slideLayout" Target="../slideLayouts/slideLayout5.xml"/><Relationship Id="rId17" Type="http://schemas.openxmlformats.org/officeDocument/2006/relationships/image" Target="../media/image28.svg"/><Relationship Id="rId2" Type="http://schemas.openxmlformats.org/officeDocument/2006/relationships/tags" Target="../tags/tag54.xml"/><Relationship Id="rId16" Type="http://schemas.openxmlformats.org/officeDocument/2006/relationships/image" Target="../media/image27.svg"/><Relationship Id="rId20" Type="http://schemas.openxmlformats.org/officeDocument/2006/relationships/image" Target="../media/image31.jpeg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tags" Target="../tags/tag63.xml"/><Relationship Id="rId5" Type="http://schemas.openxmlformats.org/officeDocument/2006/relationships/tags" Target="../tags/tag57.xml"/><Relationship Id="rId15" Type="http://schemas.openxmlformats.org/officeDocument/2006/relationships/image" Target="../media/image26.svg"/><Relationship Id="rId10" Type="http://schemas.openxmlformats.org/officeDocument/2006/relationships/tags" Target="../tags/tag62.xml"/><Relationship Id="rId19" Type="http://schemas.openxmlformats.org/officeDocument/2006/relationships/image" Target="../media/image30.jpeg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32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tags" Target="../tags/tag79.xml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tags" Target="../tags/tag78.xml"/><Relationship Id="rId2" Type="http://schemas.openxmlformats.org/officeDocument/2006/relationships/tags" Target="../tags/tag68.xml"/><Relationship Id="rId16" Type="http://schemas.openxmlformats.org/officeDocument/2006/relationships/image" Target="../media/image33.png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tags" Target="../tags/tag77.xml"/><Relationship Id="rId5" Type="http://schemas.openxmlformats.org/officeDocument/2006/relationships/tags" Target="../tags/tag71.xml"/><Relationship Id="rId15" Type="http://schemas.openxmlformats.org/officeDocument/2006/relationships/notesSlide" Target="../notesSlides/notesSlide9.xml"/><Relationship Id="rId10" Type="http://schemas.openxmlformats.org/officeDocument/2006/relationships/tags" Target="../tags/tag76.xml"/><Relationship Id="rId4" Type="http://schemas.openxmlformats.org/officeDocument/2006/relationships/tags" Target="../tags/tag70.xml"/><Relationship Id="rId9" Type="http://schemas.openxmlformats.org/officeDocument/2006/relationships/tags" Target="../tags/tag75.xml"/><Relationship Id="rId14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4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85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87.xml"/><Relationship Id="rId10" Type="http://schemas.openxmlformats.org/officeDocument/2006/relationships/image" Target="../media/image35.png"/><Relationship Id="rId4" Type="http://schemas.openxmlformats.org/officeDocument/2006/relationships/tags" Target="../tags/tag86.xml"/><Relationship Id="rId9" Type="http://schemas.openxmlformats.org/officeDocument/2006/relationships/image" Target="../media/image3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13" Type="http://schemas.openxmlformats.org/officeDocument/2006/relationships/notesSlide" Target="../notesSlides/notesSlide11.xml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12" Type="http://schemas.openxmlformats.org/officeDocument/2006/relationships/slideLayout" Target="../slideLayouts/slideLayout5.xml"/><Relationship Id="rId17" Type="http://schemas.openxmlformats.org/officeDocument/2006/relationships/image" Target="../media/image38.svg"/><Relationship Id="rId2" Type="http://schemas.openxmlformats.org/officeDocument/2006/relationships/tags" Target="../tags/tag89.xml"/><Relationship Id="rId16" Type="http://schemas.openxmlformats.org/officeDocument/2006/relationships/image" Target="../media/image37.svg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tags" Target="../tags/tag98.xml"/><Relationship Id="rId5" Type="http://schemas.openxmlformats.org/officeDocument/2006/relationships/tags" Target="../tags/tag92.xml"/><Relationship Id="rId15" Type="http://schemas.openxmlformats.org/officeDocument/2006/relationships/image" Target="../media/image16.svg"/><Relationship Id="rId10" Type="http://schemas.openxmlformats.org/officeDocument/2006/relationships/tags" Target="../tags/tag97.xml"/><Relationship Id="rId4" Type="http://schemas.openxmlformats.org/officeDocument/2006/relationships/tags" Target="../tags/tag91.xml"/><Relationship Id="rId9" Type="http://schemas.openxmlformats.org/officeDocument/2006/relationships/tags" Target="../tags/tag96.xml"/><Relationship Id="rId1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13" Type="http://schemas.openxmlformats.org/officeDocument/2006/relationships/slideLayout" Target="../slideLayouts/slideLayout5.xml"/><Relationship Id="rId18" Type="http://schemas.openxmlformats.org/officeDocument/2006/relationships/image" Target="../media/image41.svg"/><Relationship Id="rId3" Type="http://schemas.openxmlformats.org/officeDocument/2006/relationships/tags" Target="../tags/tag101.xml"/><Relationship Id="rId7" Type="http://schemas.openxmlformats.org/officeDocument/2006/relationships/tags" Target="../tags/tag105.xml"/><Relationship Id="rId12" Type="http://schemas.openxmlformats.org/officeDocument/2006/relationships/tags" Target="../tags/tag110.xml"/><Relationship Id="rId17" Type="http://schemas.openxmlformats.org/officeDocument/2006/relationships/image" Target="../media/image40.svg"/><Relationship Id="rId2" Type="http://schemas.openxmlformats.org/officeDocument/2006/relationships/tags" Target="../tags/tag100.xml"/><Relationship Id="rId16" Type="http://schemas.openxmlformats.org/officeDocument/2006/relationships/image" Target="../media/image39.svg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tags" Target="../tags/tag109.xml"/><Relationship Id="rId5" Type="http://schemas.openxmlformats.org/officeDocument/2006/relationships/tags" Target="../tags/tag103.xml"/><Relationship Id="rId15" Type="http://schemas.openxmlformats.org/officeDocument/2006/relationships/image" Target="../media/image36.png"/><Relationship Id="rId10" Type="http://schemas.openxmlformats.org/officeDocument/2006/relationships/tags" Target="../tags/tag108.xml"/><Relationship Id="rId4" Type="http://schemas.openxmlformats.org/officeDocument/2006/relationships/tags" Target="../tags/tag102.xml"/><Relationship Id="rId9" Type="http://schemas.openxmlformats.org/officeDocument/2006/relationships/tags" Target="../tags/tag107.xml"/><Relationship Id="rId1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13" Type="http://schemas.openxmlformats.org/officeDocument/2006/relationships/image" Target="../media/image44.svg"/><Relationship Id="rId3" Type="http://schemas.openxmlformats.org/officeDocument/2006/relationships/tags" Target="../tags/tag113.xml"/><Relationship Id="rId7" Type="http://schemas.openxmlformats.org/officeDocument/2006/relationships/tags" Target="../tags/tag117.xml"/><Relationship Id="rId12" Type="http://schemas.openxmlformats.org/officeDocument/2006/relationships/image" Target="../media/image25.png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11" Type="http://schemas.openxmlformats.org/officeDocument/2006/relationships/image" Target="../media/image43.svg"/><Relationship Id="rId5" Type="http://schemas.openxmlformats.org/officeDocument/2006/relationships/tags" Target="../tags/tag115.xml"/><Relationship Id="rId10" Type="http://schemas.openxmlformats.org/officeDocument/2006/relationships/image" Target="../media/image42.svg"/><Relationship Id="rId4" Type="http://schemas.openxmlformats.org/officeDocument/2006/relationships/tags" Target="../tags/tag114.xml"/><Relationship Id="rId9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25.xml"/><Relationship Id="rId3" Type="http://schemas.openxmlformats.org/officeDocument/2006/relationships/tags" Target="../tags/tag120.xml"/><Relationship Id="rId7" Type="http://schemas.openxmlformats.org/officeDocument/2006/relationships/tags" Target="../tags/tag124.xml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10" Type="http://schemas.openxmlformats.org/officeDocument/2006/relationships/notesSlide" Target="../notesSlides/notesSlide14.xml"/><Relationship Id="rId4" Type="http://schemas.openxmlformats.org/officeDocument/2006/relationships/tags" Target="../tags/tag121.xml"/><Relationship Id="rId9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33.xml"/><Relationship Id="rId13" Type="http://schemas.openxmlformats.org/officeDocument/2006/relationships/notesSlide" Target="../notesSlides/notesSlide15.xml"/><Relationship Id="rId3" Type="http://schemas.openxmlformats.org/officeDocument/2006/relationships/tags" Target="../tags/tag128.xml"/><Relationship Id="rId7" Type="http://schemas.openxmlformats.org/officeDocument/2006/relationships/tags" Target="../tags/tag132.xml"/><Relationship Id="rId12" Type="http://schemas.openxmlformats.org/officeDocument/2006/relationships/slideLayout" Target="../slideLayouts/slideLayout4.xml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tags" Target="../tags/tag136.xml"/><Relationship Id="rId5" Type="http://schemas.openxmlformats.org/officeDocument/2006/relationships/tags" Target="../tags/tag130.xml"/><Relationship Id="rId10" Type="http://schemas.openxmlformats.org/officeDocument/2006/relationships/tags" Target="../tags/tag135.xml"/><Relationship Id="rId4" Type="http://schemas.openxmlformats.org/officeDocument/2006/relationships/tags" Target="../tags/tag129.xml"/><Relationship Id="rId9" Type="http://schemas.openxmlformats.org/officeDocument/2006/relationships/tags" Target="../tags/tag134.xml"/><Relationship Id="rId1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44.xml"/><Relationship Id="rId13" Type="http://schemas.openxmlformats.org/officeDocument/2006/relationships/tags" Target="../tags/tag149.xml"/><Relationship Id="rId18" Type="http://schemas.openxmlformats.org/officeDocument/2006/relationships/image" Target="../media/image47.png"/><Relationship Id="rId3" Type="http://schemas.openxmlformats.org/officeDocument/2006/relationships/tags" Target="../tags/tag139.xml"/><Relationship Id="rId7" Type="http://schemas.openxmlformats.org/officeDocument/2006/relationships/tags" Target="../tags/tag143.xml"/><Relationship Id="rId12" Type="http://schemas.openxmlformats.org/officeDocument/2006/relationships/tags" Target="../tags/tag148.xml"/><Relationship Id="rId17" Type="http://schemas.openxmlformats.org/officeDocument/2006/relationships/image" Target="../media/image46.png"/><Relationship Id="rId2" Type="http://schemas.openxmlformats.org/officeDocument/2006/relationships/tags" Target="../tags/tag138.xml"/><Relationship Id="rId16" Type="http://schemas.openxmlformats.org/officeDocument/2006/relationships/notesSlide" Target="../notesSlides/notesSlide16.xml"/><Relationship Id="rId1" Type="http://schemas.openxmlformats.org/officeDocument/2006/relationships/tags" Target="../tags/tag137.xml"/><Relationship Id="rId6" Type="http://schemas.openxmlformats.org/officeDocument/2006/relationships/tags" Target="../tags/tag142.xml"/><Relationship Id="rId11" Type="http://schemas.openxmlformats.org/officeDocument/2006/relationships/tags" Target="../tags/tag147.xml"/><Relationship Id="rId5" Type="http://schemas.openxmlformats.org/officeDocument/2006/relationships/tags" Target="../tags/tag141.xml"/><Relationship Id="rId15" Type="http://schemas.openxmlformats.org/officeDocument/2006/relationships/slideLayout" Target="../slideLayouts/slideLayout4.xml"/><Relationship Id="rId10" Type="http://schemas.openxmlformats.org/officeDocument/2006/relationships/tags" Target="../tags/tag146.xml"/><Relationship Id="rId19" Type="http://schemas.openxmlformats.org/officeDocument/2006/relationships/image" Target="../media/image48.png"/><Relationship Id="rId4" Type="http://schemas.openxmlformats.org/officeDocument/2006/relationships/tags" Target="../tags/tag140.xml"/><Relationship Id="rId9" Type="http://schemas.openxmlformats.org/officeDocument/2006/relationships/tags" Target="../tags/tag145.xml"/><Relationship Id="rId14" Type="http://schemas.openxmlformats.org/officeDocument/2006/relationships/tags" Target="../tags/tag15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58.xml"/><Relationship Id="rId13" Type="http://schemas.openxmlformats.org/officeDocument/2006/relationships/notesSlide" Target="../notesSlides/notesSlide17.xml"/><Relationship Id="rId3" Type="http://schemas.openxmlformats.org/officeDocument/2006/relationships/tags" Target="../tags/tag153.xml"/><Relationship Id="rId7" Type="http://schemas.openxmlformats.org/officeDocument/2006/relationships/tags" Target="../tags/tag157.xml"/><Relationship Id="rId12" Type="http://schemas.openxmlformats.org/officeDocument/2006/relationships/slideLayout" Target="../slideLayouts/slideLayout4.xml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tags" Target="../tags/tag156.xml"/><Relationship Id="rId11" Type="http://schemas.openxmlformats.org/officeDocument/2006/relationships/tags" Target="../tags/tag161.xml"/><Relationship Id="rId5" Type="http://schemas.openxmlformats.org/officeDocument/2006/relationships/tags" Target="../tags/tag155.xml"/><Relationship Id="rId10" Type="http://schemas.openxmlformats.org/officeDocument/2006/relationships/tags" Target="../tags/tag160.xml"/><Relationship Id="rId4" Type="http://schemas.openxmlformats.org/officeDocument/2006/relationships/tags" Target="../tags/tag154.xml"/><Relationship Id="rId9" Type="http://schemas.openxmlformats.org/officeDocument/2006/relationships/tags" Target="../tags/tag159.xml"/><Relationship Id="rId1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4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72.xml"/><Relationship Id="rId13" Type="http://schemas.openxmlformats.org/officeDocument/2006/relationships/tags" Target="../tags/tag177.xml"/><Relationship Id="rId3" Type="http://schemas.openxmlformats.org/officeDocument/2006/relationships/tags" Target="../tags/tag167.xml"/><Relationship Id="rId7" Type="http://schemas.openxmlformats.org/officeDocument/2006/relationships/tags" Target="../tags/tag171.xml"/><Relationship Id="rId12" Type="http://schemas.openxmlformats.org/officeDocument/2006/relationships/tags" Target="../tags/tag176.xml"/><Relationship Id="rId17" Type="http://schemas.openxmlformats.org/officeDocument/2006/relationships/image" Target="../media/image50.jpeg"/><Relationship Id="rId2" Type="http://schemas.openxmlformats.org/officeDocument/2006/relationships/tags" Target="../tags/tag166.xml"/><Relationship Id="rId16" Type="http://schemas.openxmlformats.org/officeDocument/2006/relationships/notesSlide" Target="../notesSlides/notesSlide18.xml"/><Relationship Id="rId1" Type="http://schemas.openxmlformats.org/officeDocument/2006/relationships/tags" Target="../tags/tag165.xml"/><Relationship Id="rId6" Type="http://schemas.openxmlformats.org/officeDocument/2006/relationships/tags" Target="../tags/tag170.xml"/><Relationship Id="rId11" Type="http://schemas.openxmlformats.org/officeDocument/2006/relationships/tags" Target="../tags/tag175.xml"/><Relationship Id="rId5" Type="http://schemas.openxmlformats.org/officeDocument/2006/relationships/tags" Target="../tags/tag169.xml"/><Relationship Id="rId15" Type="http://schemas.openxmlformats.org/officeDocument/2006/relationships/slideLayout" Target="../slideLayouts/slideLayout4.xml"/><Relationship Id="rId10" Type="http://schemas.openxmlformats.org/officeDocument/2006/relationships/tags" Target="../tags/tag174.xml"/><Relationship Id="rId4" Type="http://schemas.openxmlformats.org/officeDocument/2006/relationships/tags" Target="../tags/tag168.xml"/><Relationship Id="rId9" Type="http://schemas.openxmlformats.org/officeDocument/2006/relationships/tags" Target="../tags/tag173.xml"/><Relationship Id="rId14" Type="http://schemas.openxmlformats.org/officeDocument/2006/relationships/tags" Target="../tags/tag17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86.xml"/><Relationship Id="rId13" Type="http://schemas.openxmlformats.org/officeDocument/2006/relationships/tags" Target="../tags/tag191.xml"/><Relationship Id="rId18" Type="http://schemas.openxmlformats.org/officeDocument/2006/relationships/slideLayout" Target="../slideLayouts/slideLayout4.xml"/><Relationship Id="rId3" Type="http://schemas.openxmlformats.org/officeDocument/2006/relationships/tags" Target="../tags/tag181.xml"/><Relationship Id="rId21" Type="http://schemas.openxmlformats.org/officeDocument/2006/relationships/image" Target="../media/image51.svg"/><Relationship Id="rId7" Type="http://schemas.openxmlformats.org/officeDocument/2006/relationships/tags" Target="../tags/tag185.xml"/><Relationship Id="rId12" Type="http://schemas.openxmlformats.org/officeDocument/2006/relationships/tags" Target="../tags/tag190.xml"/><Relationship Id="rId17" Type="http://schemas.openxmlformats.org/officeDocument/2006/relationships/tags" Target="../tags/tag195.xml"/><Relationship Id="rId2" Type="http://schemas.openxmlformats.org/officeDocument/2006/relationships/tags" Target="../tags/tag180.xml"/><Relationship Id="rId16" Type="http://schemas.openxmlformats.org/officeDocument/2006/relationships/tags" Target="../tags/tag194.xml"/><Relationship Id="rId20" Type="http://schemas.openxmlformats.org/officeDocument/2006/relationships/image" Target="../media/image50.jpeg"/><Relationship Id="rId1" Type="http://schemas.openxmlformats.org/officeDocument/2006/relationships/tags" Target="../tags/tag179.xml"/><Relationship Id="rId6" Type="http://schemas.openxmlformats.org/officeDocument/2006/relationships/tags" Target="../tags/tag184.xml"/><Relationship Id="rId11" Type="http://schemas.openxmlformats.org/officeDocument/2006/relationships/tags" Target="../tags/tag189.xml"/><Relationship Id="rId5" Type="http://schemas.openxmlformats.org/officeDocument/2006/relationships/tags" Target="../tags/tag183.xml"/><Relationship Id="rId15" Type="http://schemas.openxmlformats.org/officeDocument/2006/relationships/tags" Target="../tags/tag193.xml"/><Relationship Id="rId23" Type="http://schemas.openxmlformats.org/officeDocument/2006/relationships/image" Target="../media/image53.jpeg"/><Relationship Id="rId10" Type="http://schemas.openxmlformats.org/officeDocument/2006/relationships/tags" Target="../tags/tag188.xml"/><Relationship Id="rId19" Type="http://schemas.openxmlformats.org/officeDocument/2006/relationships/notesSlide" Target="../notesSlides/notesSlide19.xml"/><Relationship Id="rId4" Type="http://schemas.openxmlformats.org/officeDocument/2006/relationships/tags" Target="../tags/tag182.xml"/><Relationship Id="rId9" Type="http://schemas.openxmlformats.org/officeDocument/2006/relationships/tags" Target="../tags/tag187.xml"/><Relationship Id="rId14" Type="http://schemas.openxmlformats.org/officeDocument/2006/relationships/tags" Target="../tags/tag192.xml"/><Relationship Id="rId22" Type="http://schemas.openxmlformats.org/officeDocument/2006/relationships/image" Target="../media/image5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03.xml"/><Relationship Id="rId13" Type="http://schemas.openxmlformats.org/officeDocument/2006/relationships/tags" Target="../tags/tag208.xml"/><Relationship Id="rId18" Type="http://schemas.openxmlformats.org/officeDocument/2006/relationships/notesSlide" Target="../notesSlides/notesSlide20.xml"/><Relationship Id="rId3" Type="http://schemas.openxmlformats.org/officeDocument/2006/relationships/tags" Target="../tags/tag198.xml"/><Relationship Id="rId21" Type="http://schemas.openxmlformats.org/officeDocument/2006/relationships/image" Target="../media/image53.jpeg"/><Relationship Id="rId7" Type="http://schemas.openxmlformats.org/officeDocument/2006/relationships/tags" Target="../tags/tag202.xml"/><Relationship Id="rId12" Type="http://schemas.openxmlformats.org/officeDocument/2006/relationships/tags" Target="../tags/tag207.xml"/><Relationship Id="rId17" Type="http://schemas.openxmlformats.org/officeDocument/2006/relationships/slideLayout" Target="../slideLayouts/slideLayout5.xml"/><Relationship Id="rId2" Type="http://schemas.openxmlformats.org/officeDocument/2006/relationships/tags" Target="../tags/tag197.xml"/><Relationship Id="rId16" Type="http://schemas.openxmlformats.org/officeDocument/2006/relationships/tags" Target="../tags/tag211.xml"/><Relationship Id="rId20" Type="http://schemas.openxmlformats.org/officeDocument/2006/relationships/image" Target="../media/image54.jpeg"/><Relationship Id="rId1" Type="http://schemas.openxmlformats.org/officeDocument/2006/relationships/tags" Target="../tags/tag196.xml"/><Relationship Id="rId6" Type="http://schemas.openxmlformats.org/officeDocument/2006/relationships/tags" Target="../tags/tag201.xml"/><Relationship Id="rId11" Type="http://schemas.openxmlformats.org/officeDocument/2006/relationships/tags" Target="../tags/tag206.xml"/><Relationship Id="rId5" Type="http://schemas.openxmlformats.org/officeDocument/2006/relationships/tags" Target="../tags/tag200.xml"/><Relationship Id="rId15" Type="http://schemas.openxmlformats.org/officeDocument/2006/relationships/tags" Target="../tags/tag210.xml"/><Relationship Id="rId10" Type="http://schemas.openxmlformats.org/officeDocument/2006/relationships/tags" Target="../tags/tag205.xml"/><Relationship Id="rId19" Type="http://schemas.openxmlformats.org/officeDocument/2006/relationships/image" Target="../media/image51.svg"/><Relationship Id="rId4" Type="http://schemas.openxmlformats.org/officeDocument/2006/relationships/tags" Target="../tags/tag199.xml"/><Relationship Id="rId9" Type="http://schemas.openxmlformats.org/officeDocument/2006/relationships/tags" Target="../tags/tag204.xml"/><Relationship Id="rId14" Type="http://schemas.openxmlformats.org/officeDocument/2006/relationships/tags" Target="../tags/tag209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tags" Target="../tags/tag214.xml"/><Relationship Id="rId7" Type="http://schemas.openxmlformats.org/officeDocument/2006/relationships/notesSlide" Target="../notesSlides/notesSlide21.xml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216.xml"/><Relationship Id="rId4" Type="http://schemas.openxmlformats.org/officeDocument/2006/relationships/tags" Target="../tags/tag21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3" Type="http://schemas.openxmlformats.org/officeDocument/2006/relationships/tags" Target="../tags/tag219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tags" Target="../tags/tag222.xml"/><Relationship Id="rId5" Type="http://schemas.openxmlformats.org/officeDocument/2006/relationships/tags" Target="../tags/tag221.xml"/><Relationship Id="rId10" Type="http://schemas.openxmlformats.org/officeDocument/2006/relationships/image" Target="../media/image25.png"/><Relationship Id="rId4" Type="http://schemas.openxmlformats.org/officeDocument/2006/relationships/tags" Target="../tags/tag220.xml"/><Relationship Id="rId9" Type="http://schemas.openxmlformats.org/officeDocument/2006/relationships/image" Target="../media/image51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30.xml"/><Relationship Id="rId13" Type="http://schemas.openxmlformats.org/officeDocument/2006/relationships/tags" Target="../tags/tag235.xml"/><Relationship Id="rId18" Type="http://schemas.openxmlformats.org/officeDocument/2006/relationships/image" Target="../media/image51.svg"/><Relationship Id="rId26" Type="http://schemas.openxmlformats.org/officeDocument/2006/relationships/image" Target="../media/image62.png"/><Relationship Id="rId3" Type="http://schemas.openxmlformats.org/officeDocument/2006/relationships/tags" Target="../tags/tag225.xml"/><Relationship Id="rId21" Type="http://schemas.openxmlformats.org/officeDocument/2006/relationships/image" Target="../media/image57.png"/><Relationship Id="rId7" Type="http://schemas.openxmlformats.org/officeDocument/2006/relationships/tags" Target="../tags/tag229.xml"/><Relationship Id="rId12" Type="http://schemas.openxmlformats.org/officeDocument/2006/relationships/tags" Target="../tags/tag234.xml"/><Relationship Id="rId17" Type="http://schemas.openxmlformats.org/officeDocument/2006/relationships/notesSlide" Target="../notesSlides/notesSlide23.xml"/><Relationship Id="rId25" Type="http://schemas.openxmlformats.org/officeDocument/2006/relationships/image" Target="../media/image61.png"/><Relationship Id="rId2" Type="http://schemas.openxmlformats.org/officeDocument/2006/relationships/tags" Target="../tags/tag224.xml"/><Relationship Id="rId16" Type="http://schemas.openxmlformats.org/officeDocument/2006/relationships/slideLayout" Target="../slideLayouts/slideLayout4.xml"/><Relationship Id="rId20" Type="http://schemas.openxmlformats.org/officeDocument/2006/relationships/image" Target="../media/image56.png"/><Relationship Id="rId1" Type="http://schemas.openxmlformats.org/officeDocument/2006/relationships/tags" Target="../tags/tag223.xml"/><Relationship Id="rId6" Type="http://schemas.openxmlformats.org/officeDocument/2006/relationships/tags" Target="../tags/tag228.xml"/><Relationship Id="rId11" Type="http://schemas.openxmlformats.org/officeDocument/2006/relationships/tags" Target="../tags/tag233.xml"/><Relationship Id="rId24" Type="http://schemas.openxmlformats.org/officeDocument/2006/relationships/image" Target="../media/image60.png"/><Relationship Id="rId5" Type="http://schemas.openxmlformats.org/officeDocument/2006/relationships/tags" Target="../tags/tag227.xml"/><Relationship Id="rId15" Type="http://schemas.openxmlformats.org/officeDocument/2006/relationships/tags" Target="../tags/tag237.xml"/><Relationship Id="rId23" Type="http://schemas.openxmlformats.org/officeDocument/2006/relationships/image" Target="../media/image59.png"/><Relationship Id="rId28" Type="http://schemas.openxmlformats.org/officeDocument/2006/relationships/image" Target="../media/image64.png"/><Relationship Id="rId10" Type="http://schemas.openxmlformats.org/officeDocument/2006/relationships/tags" Target="../tags/tag232.xml"/><Relationship Id="rId19" Type="http://schemas.openxmlformats.org/officeDocument/2006/relationships/image" Target="../media/image55.png"/><Relationship Id="rId4" Type="http://schemas.openxmlformats.org/officeDocument/2006/relationships/tags" Target="../tags/tag226.xml"/><Relationship Id="rId9" Type="http://schemas.openxmlformats.org/officeDocument/2006/relationships/tags" Target="../tags/tag231.xml"/><Relationship Id="rId14" Type="http://schemas.openxmlformats.org/officeDocument/2006/relationships/tags" Target="../tags/tag236.xml"/><Relationship Id="rId22" Type="http://schemas.openxmlformats.org/officeDocument/2006/relationships/image" Target="../media/image58.png"/><Relationship Id="rId27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45.xml"/><Relationship Id="rId13" Type="http://schemas.openxmlformats.org/officeDocument/2006/relationships/slideLayout" Target="../slideLayouts/slideLayout4.xml"/><Relationship Id="rId3" Type="http://schemas.openxmlformats.org/officeDocument/2006/relationships/tags" Target="../tags/tag240.xml"/><Relationship Id="rId7" Type="http://schemas.openxmlformats.org/officeDocument/2006/relationships/tags" Target="../tags/tag244.xml"/><Relationship Id="rId12" Type="http://schemas.openxmlformats.org/officeDocument/2006/relationships/tags" Target="../tags/tag249.xml"/><Relationship Id="rId17" Type="http://schemas.openxmlformats.org/officeDocument/2006/relationships/image" Target="../media/image66.svg"/><Relationship Id="rId2" Type="http://schemas.openxmlformats.org/officeDocument/2006/relationships/tags" Target="../tags/tag239.xml"/><Relationship Id="rId16" Type="http://schemas.openxmlformats.org/officeDocument/2006/relationships/image" Target="../media/image65.svg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11" Type="http://schemas.openxmlformats.org/officeDocument/2006/relationships/tags" Target="../tags/tag248.xml"/><Relationship Id="rId5" Type="http://schemas.openxmlformats.org/officeDocument/2006/relationships/tags" Target="../tags/tag242.xml"/><Relationship Id="rId15" Type="http://schemas.openxmlformats.org/officeDocument/2006/relationships/image" Target="../media/image53.jpeg"/><Relationship Id="rId10" Type="http://schemas.openxmlformats.org/officeDocument/2006/relationships/tags" Target="../tags/tag247.xml"/><Relationship Id="rId4" Type="http://schemas.openxmlformats.org/officeDocument/2006/relationships/tags" Target="../tags/tag241.xml"/><Relationship Id="rId9" Type="http://schemas.openxmlformats.org/officeDocument/2006/relationships/tags" Target="../tags/tag246.xml"/><Relationship Id="rId14" Type="http://schemas.openxmlformats.org/officeDocument/2006/relationships/notesSlide" Target="../notesSlides/notesSlide2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tags" Target="../tags/tag252.xml"/><Relationship Id="rId7" Type="http://schemas.openxmlformats.org/officeDocument/2006/relationships/notesSlide" Target="../notesSlides/notesSlide25.xml"/><Relationship Id="rId2" Type="http://schemas.openxmlformats.org/officeDocument/2006/relationships/tags" Target="../tags/tag251.xml"/><Relationship Id="rId1" Type="http://schemas.openxmlformats.org/officeDocument/2006/relationships/tags" Target="../tags/tag250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254.xml"/><Relationship Id="rId4" Type="http://schemas.openxmlformats.org/officeDocument/2006/relationships/tags" Target="../tags/tag25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56.xml"/><Relationship Id="rId1" Type="http://schemas.openxmlformats.org/officeDocument/2006/relationships/tags" Target="../tags/tag255.xml"/><Relationship Id="rId5" Type="http://schemas.openxmlformats.org/officeDocument/2006/relationships/image" Target="../media/image67.png"/><Relationship Id="rId4" Type="http://schemas.openxmlformats.org/officeDocument/2006/relationships/notesSlide" Target="../notesSlides/notesSlide26.xml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tags" Target="../tags/tag269.xml"/><Relationship Id="rId18" Type="http://schemas.openxmlformats.org/officeDocument/2006/relationships/tags" Target="../tags/tag274.xml"/><Relationship Id="rId26" Type="http://schemas.openxmlformats.org/officeDocument/2006/relationships/tags" Target="../tags/tag282.xml"/><Relationship Id="rId21" Type="http://schemas.openxmlformats.org/officeDocument/2006/relationships/tags" Target="../tags/tag277.xml"/><Relationship Id="rId34" Type="http://schemas.openxmlformats.org/officeDocument/2006/relationships/image" Target="../media/image51.svg"/><Relationship Id="rId7" Type="http://schemas.openxmlformats.org/officeDocument/2006/relationships/tags" Target="../tags/tag263.xml"/><Relationship Id="rId12" Type="http://schemas.openxmlformats.org/officeDocument/2006/relationships/tags" Target="../tags/tag268.xml"/><Relationship Id="rId17" Type="http://schemas.openxmlformats.org/officeDocument/2006/relationships/tags" Target="../tags/tag273.xml"/><Relationship Id="rId25" Type="http://schemas.openxmlformats.org/officeDocument/2006/relationships/tags" Target="../tags/tag281.xml"/><Relationship Id="rId33" Type="http://schemas.openxmlformats.org/officeDocument/2006/relationships/image" Target="../media/image71.svg"/><Relationship Id="rId2" Type="http://schemas.openxmlformats.org/officeDocument/2006/relationships/tags" Target="../tags/tag258.xml"/><Relationship Id="rId16" Type="http://schemas.openxmlformats.org/officeDocument/2006/relationships/tags" Target="../tags/tag272.xml"/><Relationship Id="rId20" Type="http://schemas.openxmlformats.org/officeDocument/2006/relationships/tags" Target="../tags/tag276.xml"/><Relationship Id="rId29" Type="http://schemas.openxmlformats.org/officeDocument/2006/relationships/notesSlide" Target="../notesSlides/notesSlide27.xml"/><Relationship Id="rId1" Type="http://schemas.openxmlformats.org/officeDocument/2006/relationships/tags" Target="../tags/tag257.xml"/><Relationship Id="rId6" Type="http://schemas.openxmlformats.org/officeDocument/2006/relationships/tags" Target="../tags/tag262.xml"/><Relationship Id="rId11" Type="http://schemas.openxmlformats.org/officeDocument/2006/relationships/tags" Target="../tags/tag267.xml"/><Relationship Id="rId24" Type="http://schemas.openxmlformats.org/officeDocument/2006/relationships/tags" Target="../tags/tag280.xml"/><Relationship Id="rId32" Type="http://schemas.openxmlformats.org/officeDocument/2006/relationships/image" Target="../media/image70.svg"/><Relationship Id="rId37" Type="http://schemas.openxmlformats.org/officeDocument/2006/relationships/image" Target="../media/image73.svg"/><Relationship Id="rId5" Type="http://schemas.openxmlformats.org/officeDocument/2006/relationships/tags" Target="../tags/tag261.xml"/><Relationship Id="rId15" Type="http://schemas.openxmlformats.org/officeDocument/2006/relationships/tags" Target="../tags/tag271.xml"/><Relationship Id="rId23" Type="http://schemas.openxmlformats.org/officeDocument/2006/relationships/tags" Target="../tags/tag279.xml"/><Relationship Id="rId28" Type="http://schemas.openxmlformats.org/officeDocument/2006/relationships/slideLayout" Target="../slideLayouts/slideLayout4.xml"/><Relationship Id="rId36" Type="http://schemas.openxmlformats.org/officeDocument/2006/relationships/image" Target="../media/image53.jpeg"/><Relationship Id="rId10" Type="http://schemas.openxmlformats.org/officeDocument/2006/relationships/tags" Target="../tags/tag266.xml"/><Relationship Id="rId19" Type="http://schemas.openxmlformats.org/officeDocument/2006/relationships/tags" Target="../tags/tag275.xml"/><Relationship Id="rId31" Type="http://schemas.openxmlformats.org/officeDocument/2006/relationships/image" Target="../media/image69.svg"/><Relationship Id="rId4" Type="http://schemas.openxmlformats.org/officeDocument/2006/relationships/tags" Target="../tags/tag260.xml"/><Relationship Id="rId9" Type="http://schemas.openxmlformats.org/officeDocument/2006/relationships/tags" Target="../tags/tag265.xml"/><Relationship Id="rId14" Type="http://schemas.openxmlformats.org/officeDocument/2006/relationships/tags" Target="../tags/tag270.xml"/><Relationship Id="rId22" Type="http://schemas.openxmlformats.org/officeDocument/2006/relationships/tags" Target="../tags/tag278.xml"/><Relationship Id="rId27" Type="http://schemas.openxmlformats.org/officeDocument/2006/relationships/tags" Target="../tags/tag283.xml"/><Relationship Id="rId30" Type="http://schemas.openxmlformats.org/officeDocument/2006/relationships/image" Target="../media/image68.svg"/><Relationship Id="rId35" Type="http://schemas.openxmlformats.org/officeDocument/2006/relationships/image" Target="../media/image72.jpeg"/><Relationship Id="rId8" Type="http://schemas.openxmlformats.org/officeDocument/2006/relationships/tags" Target="../tags/tag264.xml"/><Relationship Id="rId3" Type="http://schemas.openxmlformats.org/officeDocument/2006/relationships/tags" Target="../tags/tag25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286.xml"/><Relationship Id="rId2" Type="http://schemas.openxmlformats.org/officeDocument/2006/relationships/tags" Target="../tags/tag285.xml"/><Relationship Id="rId1" Type="http://schemas.openxmlformats.org/officeDocument/2006/relationships/tags" Target="../tags/tag284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289.xml"/><Relationship Id="rId2" Type="http://schemas.openxmlformats.org/officeDocument/2006/relationships/tags" Target="../tags/tag288.xml"/><Relationship Id="rId1" Type="http://schemas.openxmlformats.org/officeDocument/2006/relationships/tags" Target="../tags/tag287.xml"/><Relationship Id="rId4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292.xml"/><Relationship Id="rId2" Type="http://schemas.openxmlformats.org/officeDocument/2006/relationships/tags" Target="../tags/tag291.xml"/><Relationship Id="rId1" Type="http://schemas.openxmlformats.org/officeDocument/2006/relationships/tags" Target="../tags/tag290.xml"/><Relationship Id="rId6" Type="http://schemas.openxmlformats.org/officeDocument/2006/relationships/image" Target="../media/image25.png"/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tags" Target="../tags/tag305.xml"/><Relationship Id="rId18" Type="http://schemas.openxmlformats.org/officeDocument/2006/relationships/tags" Target="../tags/tag310.xml"/><Relationship Id="rId26" Type="http://schemas.openxmlformats.org/officeDocument/2006/relationships/tags" Target="../tags/tag318.xml"/><Relationship Id="rId39" Type="http://schemas.openxmlformats.org/officeDocument/2006/relationships/tags" Target="../tags/tag331.xml"/><Relationship Id="rId21" Type="http://schemas.openxmlformats.org/officeDocument/2006/relationships/tags" Target="../tags/tag313.xml"/><Relationship Id="rId34" Type="http://schemas.openxmlformats.org/officeDocument/2006/relationships/tags" Target="../tags/tag326.xml"/><Relationship Id="rId42" Type="http://schemas.openxmlformats.org/officeDocument/2006/relationships/slideLayout" Target="../slideLayouts/slideLayout12.xml"/><Relationship Id="rId7" Type="http://schemas.openxmlformats.org/officeDocument/2006/relationships/tags" Target="../tags/tag299.xml"/><Relationship Id="rId2" Type="http://schemas.openxmlformats.org/officeDocument/2006/relationships/tags" Target="../tags/tag294.xml"/><Relationship Id="rId16" Type="http://schemas.openxmlformats.org/officeDocument/2006/relationships/tags" Target="../tags/tag308.xml"/><Relationship Id="rId20" Type="http://schemas.openxmlformats.org/officeDocument/2006/relationships/tags" Target="../tags/tag312.xml"/><Relationship Id="rId29" Type="http://schemas.openxmlformats.org/officeDocument/2006/relationships/tags" Target="../tags/tag321.xml"/><Relationship Id="rId41" Type="http://schemas.openxmlformats.org/officeDocument/2006/relationships/tags" Target="../tags/tag333.xml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tags" Target="../tags/tag303.xml"/><Relationship Id="rId24" Type="http://schemas.openxmlformats.org/officeDocument/2006/relationships/tags" Target="../tags/tag316.xml"/><Relationship Id="rId32" Type="http://schemas.openxmlformats.org/officeDocument/2006/relationships/tags" Target="../tags/tag324.xml"/><Relationship Id="rId37" Type="http://schemas.openxmlformats.org/officeDocument/2006/relationships/tags" Target="../tags/tag329.xml"/><Relationship Id="rId40" Type="http://schemas.openxmlformats.org/officeDocument/2006/relationships/tags" Target="../tags/tag332.xml"/><Relationship Id="rId5" Type="http://schemas.openxmlformats.org/officeDocument/2006/relationships/tags" Target="../tags/tag297.xml"/><Relationship Id="rId15" Type="http://schemas.openxmlformats.org/officeDocument/2006/relationships/tags" Target="../tags/tag307.xml"/><Relationship Id="rId23" Type="http://schemas.openxmlformats.org/officeDocument/2006/relationships/tags" Target="../tags/tag315.xml"/><Relationship Id="rId28" Type="http://schemas.openxmlformats.org/officeDocument/2006/relationships/tags" Target="../tags/tag320.xml"/><Relationship Id="rId36" Type="http://schemas.openxmlformats.org/officeDocument/2006/relationships/tags" Target="../tags/tag328.xml"/><Relationship Id="rId10" Type="http://schemas.openxmlformats.org/officeDocument/2006/relationships/tags" Target="../tags/tag302.xml"/><Relationship Id="rId19" Type="http://schemas.openxmlformats.org/officeDocument/2006/relationships/tags" Target="../tags/tag311.xml"/><Relationship Id="rId31" Type="http://schemas.openxmlformats.org/officeDocument/2006/relationships/tags" Target="../tags/tag323.xml"/><Relationship Id="rId4" Type="http://schemas.openxmlformats.org/officeDocument/2006/relationships/tags" Target="../tags/tag296.xml"/><Relationship Id="rId9" Type="http://schemas.openxmlformats.org/officeDocument/2006/relationships/tags" Target="../tags/tag301.xml"/><Relationship Id="rId14" Type="http://schemas.openxmlformats.org/officeDocument/2006/relationships/tags" Target="../tags/tag306.xml"/><Relationship Id="rId22" Type="http://schemas.openxmlformats.org/officeDocument/2006/relationships/tags" Target="../tags/tag314.xml"/><Relationship Id="rId27" Type="http://schemas.openxmlformats.org/officeDocument/2006/relationships/tags" Target="../tags/tag319.xml"/><Relationship Id="rId30" Type="http://schemas.openxmlformats.org/officeDocument/2006/relationships/tags" Target="../tags/tag322.xml"/><Relationship Id="rId35" Type="http://schemas.openxmlformats.org/officeDocument/2006/relationships/tags" Target="../tags/tag327.xml"/><Relationship Id="rId43" Type="http://schemas.openxmlformats.org/officeDocument/2006/relationships/notesSlide" Target="../notesSlides/notesSlide30.xml"/><Relationship Id="rId8" Type="http://schemas.openxmlformats.org/officeDocument/2006/relationships/tags" Target="../tags/tag300.xml"/><Relationship Id="rId3" Type="http://schemas.openxmlformats.org/officeDocument/2006/relationships/tags" Target="../tags/tag295.xml"/><Relationship Id="rId12" Type="http://schemas.openxmlformats.org/officeDocument/2006/relationships/tags" Target="../tags/tag304.xml"/><Relationship Id="rId17" Type="http://schemas.openxmlformats.org/officeDocument/2006/relationships/tags" Target="../tags/tag309.xml"/><Relationship Id="rId25" Type="http://schemas.openxmlformats.org/officeDocument/2006/relationships/tags" Target="../tags/tag317.xml"/><Relationship Id="rId33" Type="http://schemas.openxmlformats.org/officeDocument/2006/relationships/tags" Target="../tags/tag325.xml"/><Relationship Id="rId38" Type="http://schemas.openxmlformats.org/officeDocument/2006/relationships/tags" Target="../tags/tag330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41.xml"/><Relationship Id="rId13" Type="http://schemas.openxmlformats.org/officeDocument/2006/relationships/tags" Target="../tags/tag346.xml"/><Relationship Id="rId18" Type="http://schemas.openxmlformats.org/officeDocument/2006/relationships/image" Target="../media/image75.svg"/><Relationship Id="rId3" Type="http://schemas.openxmlformats.org/officeDocument/2006/relationships/tags" Target="../tags/tag336.xml"/><Relationship Id="rId21" Type="http://schemas.openxmlformats.org/officeDocument/2006/relationships/image" Target="../media/image77.svg"/><Relationship Id="rId7" Type="http://schemas.openxmlformats.org/officeDocument/2006/relationships/tags" Target="../tags/tag340.xml"/><Relationship Id="rId12" Type="http://schemas.openxmlformats.org/officeDocument/2006/relationships/tags" Target="../tags/tag345.xml"/><Relationship Id="rId17" Type="http://schemas.openxmlformats.org/officeDocument/2006/relationships/hyperlink" Target="https://www.cdcla.fr/plui/" TargetMode="External"/><Relationship Id="rId2" Type="http://schemas.openxmlformats.org/officeDocument/2006/relationships/tags" Target="../tags/tag335.xml"/><Relationship Id="rId16" Type="http://schemas.openxmlformats.org/officeDocument/2006/relationships/image" Target="../media/image74.svg"/><Relationship Id="rId20" Type="http://schemas.openxmlformats.org/officeDocument/2006/relationships/hyperlink" Target="mailto:Urbanisme@cdcla.fr" TargetMode="External"/><Relationship Id="rId1" Type="http://schemas.openxmlformats.org/officeDocument/2006/relationships/tags" Target="../tags/tag334.xml"/><Relationship Id="rId6" Type="http://schemas.openxmlformats.org/officeDocument/2006/relationships/tags" Target="../tags/tag339.xml"/><Relationship Id="rId11" Type="http://schemas.openxmlformats.org/officeDocument/2006/relationships/tags" Target="../tags/tag344.xml"/><Relationship Id="rId5" Type="http://schemas.openxmlformats.org/officeDocument/2006/relationships/tags" Target="../tags/tag338.xml"/><Relationship Id="rId15" Type="http://schemas.openxmlformats.org/officeDocument/2006/relationships/notesSlide" Target="../notesSlides/notesSlide31.xml"/><Relationship Id="rId10" Type="http://schemas.openxmlformats.org/officeDocument/2006/relationships/tags" Target="../tags/tag343.xml"/><Relationship Id="rId19" Type="http://schemas.openxmlformats.org/officeDocument/2006/relationships/image" Target="../media/image76.svg"/><Relationship Id="rId4" Type="http://schemas.openxmlformats.org/officeDocument/2006/relationships/tags" Target="../tags/tag337.xml"/><Relationship Id="rId9" Type="http://schemas.openxmlformats.org/officeDocument/2006/relationships/tags" Target="../tags/tag342.xml"/><Relationship Id="rId14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54.xml"/><Relationship Id="rId13" Type="http://schemas.openxmlformats.org/officeDocument/2006/relationships/tags" Target="../tags/tag359.xml"/><Relationship Id="rId18" Type="http://schemas.openxmlformats.org/officeDocument/2006/relationships/image" Target="../media/image75.svg"/><Relationship Id="rId3" Type="http://schemas.openxmlformats.org/officeDocument/2006/relationships/tags" Target="../tags/tag349.xml"/><Relationship Id="rId21" Type="http://schemas.openxmlformats.org/officeDocument/2006/relationships/image" Target="../media/image77.svg"/><Relationship Id="rId7" Type="http://schemas.openxmlformats.org/officeDocument/2006/relationships/tags" Target="../tags/tag353.xml"/><Relationship Id="rId12" Type="http://schemas.openxmlformats.org/officeDocument/2006/relationships/tags" Target="../tags/tag358.xml"/><Relationship Id="rId17" Type="http://schemas.openxmlformats.org/officeDocument/2006/relationships/hyperlink" Target="https://www.cdcla.fr/plui/" TargetMode="External"/><Relationship Id="rId2" Type="http://schemas.openxmlformats.org/officeDocument/2006/relationships/tags" Target="../tags/tag348.xml"/><Relationship Id="rId16" Type="http://schemas.openxmlformats.org/officeDocument/2006/relationships/image" Target="../media/image74.svg"/><Relationship Id="rId20" Type="http://schemas.openxmlformats.org/officeDocument/2006/relationships/hyperlink" Target="mailto:Urbanisme@cdcla.fr" TargetMode="External"/><Relationship Id="rId1" Type="http://schemas.openxmlformats.org/officeDocument/2006/relationships/tags" Target="../tags/tag347.xml"/><Relationship Id="rId6" Type="http://schemas.openxmlformats.org/officeDocument/2006/relationships/tags" Target="../tags/tag352.xml"/><Relationship Id="rId11" Type="http://schemas.openxmlformats.org/officeDocument/2006/relationships/tags" Target="../tags/tag357.xml"/><Relationship Id="rId5" Type="http://schemas.openxmlformats.org/officeDocument/2006/relationships/tags" Target="../tags/tag351.xml"/><Relationship Id="rId15" Type="http://schemas.openxmlformats.org/officeDocument/2006/relationships/notesSlide" Target="../notesSlides/notesSlide32.xml"/><Relationship Id="rId10" Type="http://schemas.openxmlformats.org/officeDocument/2006/relationships/tags" Target="../tags/tag356.xml"/><Relationship Id="rId19" Type="http://schemas.openxmlformats.org/officeDocument/2006/relationships/image" Target="../media/image76.svg"/><Relationship Id="rId4" Type="http://schemas.openxmlformats.org/officeDocument/2006/relationships/tags" Target="../tags/tag350.xml"/><Relationship Id="rId9" Type="http://schemas.openxmlformats.org/officeDocument/2006/relationships/tags" Target="../tags/tag355.xml"/><Relationship Id="rId14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362.xml"/><Relationship Id="rId2" Type="http://schemas.openxmlformats.org/officeDocument/2006/relationships/tags" Target="../tags/tag361.xml"/><Relationship Id="rId1" Type="http://schemas.openxmlformats.org/officeDocument/2006/relationships/tags" Target="../tags/tag360.xml"/><Relationship Id="rId5" Type="http://schemas.openxmlformats.org/officeDocument/2006/relationships/image" Target="../media/image78.svg"/><Relationship Id="rId4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6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tags" Target="../tags/tag366.xml"/><Relationship Id="rId7" Type="http://schemas.openxmlformats.org/officeDocument/2006/relationships/tags" Target="../tags/tag370.xml"/><Relationship Id="rId2" Type="http://schemas.openxmlformats.org/officeDocument/2006/relationships/tags" Target="../tags/tag365.xml"/><Relationship Id="rId1" Type="http://schemas.openxmlformats.org/officeDocument/2006/relationships/tags" Target="../tags/tag364.xml"/><Relationship Id="rId6" Type="http://schemas.openxmlformats.org/officeDocument/2006/relationships/tags" Target="../tags/tag369.xml"/><Relationship Id="rId11" Type="http://schemas.openxmlformats.org/officeDocument/2006/relationships/image" Target="../media/image80.jpg"/><Relationship Id="rId5" Type="http://schemas.openxmlformats.org/officeDocument/2006/relationships/tags" Target="../tags/tag368.xml"/><Relationship Id="rId10" Type="http://schemas.openxmlformats.org/officeDocument/2006/relationships/image" Target="../media/image79.svg"/><Relationship Id="rId4" Type="http://schemas.openxmlformats.org/officeDocument/2006/relationships/tags" Target="../tags/tag367.xml"/><Relationship Id="rId9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A2DDCEF7-25AA-7B00-6058-18FD43D0DD29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5080000" y="3219817"/>
            <a:ext cx="3361267" cy="73974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b="1" kern="1200">
                <a:solidFill>
                  <a:schemeClr val="tx1"/>
                </a:solidFill>
                <a:latin typeface="Avenir LT Std 35 Light" panose="020B04020202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RÉUNION PUBLIQUE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9576A2F-BFE1-2B88-D398-9E37AA20776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147975" y="606963"/>
            <a:ext cx="3564922" cy="2582755"/>
            <a:chOff x="5532536" y="846245"/>
            <a:chExt cx="3564922" cy="2582755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6981C63-B9ED-BA75-5979-86DD98E71EEB}"/>
                </a:ext>
              </a:extLst>
            </p:cNvPr>
            <p:cNvGrpSpPr/>
            <p:nvPr/>
          </p:nvGrpSpPr>
          <p:grpSpPr>
            <a:xfrm>
              <a:off x="5532536" y="846245"/>
              <a:ext cx="3564922" cy="2582755"/>
              <a:chOff x="5700998" y="242748"/>
              <a:chExt cx="3564922" cy="2582755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4E0F304-1BA0-7552-DCB7-1FF49A57A924}"/>
                  </a:ext>
                </a:extLst>
              </p:cNvPr>
              <p:cNvSpPr/>
              <p:nvPr/>
            </p:nvSpPr>
            <p:spPr>
              <a:xfrm>
                <a:off x="5700998" y="242748"/>
                <a:ext cx="3228975" cy="2582755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Espace réservé du texte 8">
                <a:extLst>
                  <a:ext uri="{FF2B5EF4-FFF2-40B4-BE49-F238E27FC236}">
                    <a16:creationId xmlns:a16="http://schemas.microsoft.com/office/drawing/2014/main" id="{5A9023B0-8818-A314-BA96-B844F14D6B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38824" y="374780"/>
                <a:ext cx="3427096" cy="546823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ea typeface="+mn-ea"/>
                    <a:cs typeface="+mn-cs"/>
                  </a:rPr>
                  <a:t>COMMUNAUTÉ</a:t>
                </a:r>
                <a:b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ea typeface="+mn-ea"/>
                    <a:cs typeface="+mn-cs"/>
                  </a:rPr>
                </a:b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ea typeface="+mn-ea"/>
                    <a:cs typeface="+mn-cs"/>
                  </a:rPr>
                  <a:t>DE COMMUNES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FA0AB"/>
                    </a:solidFill>
                    <a:effectLst/>
                    <a:uLnTx/>
                    <a:uFillTx/>
                    <a:latin typeface="Montserrat"/>
                    <a:ea typeface="+mn-ea"/>
                    <a:cs typeface="+mn-cs"/>
                  </a:rPr>
                  <a:t>LYONS ANDELLE</a:t>
                </a:r>
              </a:p>
            </p:txBody>
          </p:sp>
          <p:sp>
            <p:nvSpPr>
              <p:cNvPr id="20" name="Espace réservé du texte 13">
                <a:extLst>
                  <a:ext uri="{FF2B5EF4-FFF2-40B4-BE49-F238E27FC236}">
                    <a16:creationId xmlns:a16="http://schemas.microsoft.com/office/drawing/2014/main" id="{F0B7D374-C018-546B-6B4F-53ED9C524D0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38825" y="2217158"/>
                <a:ext cx="2596515" cy="312906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/>
                    <a:ea typeface="+mn-ea"/>
                    <a:cs typeface="+mn-cs"/>
                  </a:rPr>
                  <a:t>ÉLABORATION DU PLUi</a:t>
                </a:r>
              </a:p>
            </p:txBody>
          </p:sp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06C9C772-F7B6-A15F-730F-74AD2C8C56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953885" y="1389922"/>
                <a:ext cx="1788035" cy="756940"/>
              </a:xfrm>
              <a:prstGeom prst="rect">
                <a:avLst/>
              </a:prstGeom>
            </p:spPr>
          </p:pic>
        </p:grp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9C819280-ADAA-86C0-8D01-C74A561E4101}"/>
                </a:ext>
              </a:extLst>
            </p:cNvPr>
            <p:cNvSpPr txBox="1"/>
            <p:nvPr/>
          </p:nvSpPr>
          <p:spPr>
            <a:xfrm>
              <a:off x="5670361" y="3064790"/>
              <a:ext cx="309114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16E6F"/>
                  </a:solidFill>
                  <a:effectLst/>
                  <a:uLnTx/>
                  <a:uFillTx/>
                  <a:latin typeface="Montserrat" panose="02000505000000020004" pitchFamily="2" charset="0"/>
                  <a:ea typeface="+mn-ea"/>
                  <a:cs typeface="+mn-cs"/>
                </a:rPr>
                <a:t>14 octobre 2026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4158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DD045F-0933-93D2-6DEA-97239AF2B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A61A318-54C1-FC6D-9EC5-925E488183A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647908" y="1012954"/>
            <a:ext cx="673871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u="sng" dirty="0">
                <a:solidFill>
                  <a:schemeClr val="accent3"/>
                </a:solidFill>
              </a:rPr>
              <a:t>Introduction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Qu’est-ce-que le PLUi ?</a:t>
            </a:r>
            <a:endParaRPr lang="fr-FR" sz="2000" b="1" u="sng" dirty="0">
              <a:solidFill>
                <a:schemeClr val="accent3"/>
              </a:solidFill>
              <a:highlight>
                <a:srgbClr val="FFFF00"/>
              </a:highlight>
            </a:endParaRPr>
          </a:p>
          <a:p>
            <a:endParaRPr lang="fr-FR" sz="2000" b="1" u="sng" dirty="0">
              <a:solidFill>
                <a:schemeClr val="accent3"/>
              </a:solidFill>
            </a:endParaRPr>
          </a:p>
          <a:p>
            <a:endParaRPr lang="fr-FR" sz="2000" b="1" u="sng" dirty="0">
              <a:solidFill>
                <a:schemeClr val="accent3"/>
              </a:solidFill>
            </a:endParaRPr>
          </a:p>
          <a:p>
            <a:r>
              <a:rPr lang="fr-FR" sz="2000" b="1" u="sng" dirty="0">
                <a:solidFill>
                  <a:schemeClr val="accent3"/>
                </a:solidFill>
              </a:rPr>
              <a:t>L’élaboration du PLUi Lyons Andelle</a:t>
            </a:r>
          </a:p>
          <a:p>
            <a:r>
              <a:rPr lang="fr-FR" sz="1600" i="1" dirty="0">
                <a:solidFill>
                  <a:srgbClr val="516E6F"/>
                </a:solidFill>
              </a:rPr>
              <a:t>Le diagnostic et le Projet d’Aménagement et de Développement Durables</a:t>
            </a:r>
            <a:endParaRPr lang="fr-FR" sz="2000" b="1" u="sng" dirty="0">
              <a:solidFill>
                <a:schemeClr val="accent3"/>
              </a:solidFill>
            </a:endParaRPr>
          </a:p>
          <a:p>
            <a:endParaRPr lang="fr-FR" sz="2000" b="1" u="sng" dirty="0">
              <a:solidFill>
                <a:schemeClr val="accent3"/>
              </a:solidFill>
            </a:endParaRPr>
          </a:p>
          <a:p>
            <a:r>
              <a:rPr lang="fr-FR" sz="2000" b="1" u="sng" dirty="0">
                <a:solidFill>
                  <a:schemeClr val="accent3"/>
                </a:solidFill>
              </a:rPr>
              <a:t>Les pièces opposables aux autorisations d’urbanisme</a:t>
            </a:r>
          </a:p>
          <a:p>
            <a:pPr marL="285750" indent="-285750">
              <a:buFontTx/>
              <a:buChar char="-"/>
            </a:pPr>
            <a:r>
              <a:rPr lang="fr-FR" sz="1600" i="1" dirty="0">
                <a:solidFill>
                  <a:srgbClr val="516E6F"/>
                </a:solidFill>
              </a:rPr>
              <a:t>Le plan de zonage </a:t>
            </a:r>
          </a:p>
          <a:p>
            <a:pPr marL="285750" indent="-285750">
              <a:buFontTx/>
              <a:buChar char="-"/>
            </a:pPr>
            <a:r>
              <a:rPr lang="fr-FR" sz="1600" i="1" dirty="0">
                <a:solidFill>
                  <a:srgbClr val="516E6F"/>
                </a:solidFill>
              </a:rPr>
              <a:t>Le règlement écrit</a:t>
            </a:r>
          </a:p>
          <a:p>
            <a:pPr marL="285750" indent="-285750">
              <a:buFontTx/>
              <a:buChar char="-"/>
            </a:pPr>
            <a:r>
              <a:rPr lang="fr-FR" sz="1600" i="1" dirty="0">
                <a:solidFill>
                  <a:srgbClr val="516E6F"/>
                </a:solidFill>
              </a:rPr>
              <a:t>Les Orientations d’Aménagement et de Programmation (OAP)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sng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sng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La suite de la démarche </a:t>
            </a:r>
          </a:p>
          <a:p>
            <a:pPr>
              <a:defRPr/>
            </a:pPr>
            <a:r>
              <a:rPr lang="fr-FR" sz="1600" i="1" dirty="0">
                <a:solidFill>
                  <a:srgbClr val="516E6F"/>
                </a:solidFill>
              </a:rPr>
              <a:t>L’arrêt du PLUi et la phase administrative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1" u="sng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B221E44-4541-5052-29DC-E7E0F438FBFB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95364" y="32402"/>
            <a:ext cx="7886700" cy="767637"/>
          </a:xfrm>
        </p:spPr>
        <p:txBody>
          <a:bodyPr anchor="ctr">
            <a:normAutofit/>
          </a:bodyPr>
          <a:lstStyle/>
          <a:p>
            <a:r>
              <a:rPr lang="fr-FR" sz="2800" dirty="0">
                <a:solidFill>
                  <a:schemeClr val="tx2"/>
                </a:solidFill>
                <a:latin typeface="Montserrat ExtraBold" panose="00000900000000000000" pitchFamily="2" charset="0"/>
              </a:rPr>
              <a:t>SOMMAIRE</a:t>
            </a:r>
            <a:endParaRPr lang="fr-FR" sz="3200" dirty="0">
              <a:solidFill>
                <a:schemeClr val="tx2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28D4110-4463-61AF-C614-6B7AA4CF25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65423" y="934818"/>
            <a:ext cx="629628" cy="629628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3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D45EF14-6F2E-1296-3060-07851C268F0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46951" y="2221316"/>
            <a:ext cx="629628" cy="629629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3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9BD26B05-43E0-7D1A-5100-91A73671668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4125" y="3515106"/>
            <a:ext cx="629628" cy="629628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3"/>
              </a:solidFill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E98B0B02-F7C5-4563-397F-EE4F52A38290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4125" y="4838119"/>
            <a:ext cx="629628" cy="629628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3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6712AC4-3E6C-E1F9-EE43-562EA02F0AF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43205" y="895936"/>
            <a:ext cx="65501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3"/>
                </a:solidFill>
                <a:latin typeface="Barlow" pitchFamily="2" charset="77"/>
              </a:rPr>
              <a:t>1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C017BD5-F76C-881B-F048-91E2BCE4C22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44197" y="2161729"/>
            <a:ext cx="65501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3"/>
                </a:solidFill>
                <a:latin typeface="Barlow" pitchFamily="2" charset="77"/>
              </a:rPr>
              <a:t>2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FD31E78-715E-4A69-4668-594AD85F1DD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60401" y="3468866"/>
            <a:ext cx="65501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3"/>
                </a:solidFill>
                <a:latin typeface="Barlow" pitchFamily="2" charset="77"/>
              </a:rPr>
              <a:t>3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B4FCE0B-023D-4F87-A508-AA3E89F126AC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51432" y="4789173"/>
            <a:ext cx="65501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3"/>
                </a:solidFill>
                <a:latin typeface="Barlow" pitchFamily="2" charset="77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322878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E41DF7-614A-4E7E-A9CF-B45FCB0A6F8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58799" y="1688453"/>
            <a:ext cx="7321539" cy="301730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fr-FR" sz="4800" dirty="0">
                <a:latin typeface="Montserrat ExtraBold" panose="00000900000000000000" pitchFamily="2" charset="0"/>
              </a:rPr>
              <a:t>INTRODUCTION</a:t>
            </a:r>
            <a:endParaRPr lang="fr-FR" sz="2400" dirty="0">
              <a:latin typeface="+mn-lt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9EA5EBF-D122-4D55-A0A8-D2B32F383403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D42ACE43-977A-4490-BC0B-08C8D4A54327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04B9F8-4B6C-66B8-393C-87A8A13ED56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33375" y="6376990"/>
            <a:ext cx="890588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3893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A7EB376B-343D-34E2-B93A-25D8FACA557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>
            <a:normAutofit/>
          </a:bodyPr>
          <a:lstStyle/>
          <a:p>
            <a:r>
              <a:rPr lang="fr-FR" dirty="0">
                <a:solidFill>
                  <a:schemeClr val="tx2"/>
                </a:solidFill>
                <a:latin typeface="Montserrat ExtraBold" panose="00000900000000000000" pitchFamily="2" charset="0"/>
              </a:rPr>
              <a:t>INTRODUCTION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31DAB78E-10BC-6C9A-DBCC-B17BBA281A16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Le territoire Lyons Andelle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F45665-5E43-88C4-AE0E-1AA7E50A485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1"/>
          <a:srcRect l="25261" t="14653" r="9068" b="17139"/>
          <a:stretch/>
        </p:blipFill>
        <p:spPr>
          <a:xfrm>
            <a:off x="3071301" y="2040060"/>
            <a:ext cx="5631867" cy="413656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743EF86-6BAB-635B-5233-88579900970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21819" y="1270872"/>
            <a:ext cx="7452137" cy="67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 algn="just" defTabSz="57785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fr-FR" sz="1400" kern="1200" dirty="0">
                <a:solidFill>
                  <a:schemeClr val="accent3"/>
                </a:solidFill>
              </a:rPr>
              <a:t>Suite à la loi </a:t>
            </a:r>
            <a:r>
              <a:rPr lang="fr-FR" sz="1400" b="1" kern="1200" dirty="0" err="1">
                <a:solidFill>
                  <a:schemeClr val="accent3"/>
                </a:solidFill>
              </a:rPr>
              <a:t>NOTRe</a:t>
            </a:r>
            <a:r>
              <a:rPr lang="fr-FR" sz="1400" kern="1200" dirty="0">
                <a:solidFill>
                  <a:schemeClr val="accent3"/>
                </a:solidFill>
              </a:rPr>
              <a:t> du 7 août 2015</a:t>
            </a:r>
            <a:r>
              <a:rPr lang="fr-FR" sz="1400" dirty="0">
                <a:solidFill>
                  <a:schemeClr val="accent3"/>
                </a:solidFill>
              </a:rPr>
              <a:t>, les anciennes Communautés de communes de l’Andelle et du Canton de Lyons-la-Forêt ont fusionné en 2017 afin de créer la nouvelle </a:t>
            </a:r>
            <a:r>
              <a:rPr lang="fr-FR" sz="1400" b="1" dirty="0">
                <a:solidFill>
                  <a:schemeClr val="accent3"/>
                </a:solidFill>
              </a:rPr>
              <a:t>Communauté de communes Lyons Andelle</a:t>
            </a:r>
            <a:r>
              <a:rPr lang="fr-FR" sz="1400" dirty="0">
                <a:solidFill>
                  <a:schemeClr val="accent3"/>
                </a:solidFill>
              </a:rPr>
              <a:t>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0AC22D7-BA86-46B9-0CD3-CDA66464020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29842" y="2169268"/>
            <a:ext cx="2426721" cy="3153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7785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fr-FR" sz="1300" b="1" u="sng" dirty="0">
                <a:solidFill>
                  <a:schemeClr val="accent3"/>
                </a:solidFill>
              </a:rPr>
              <a:t>Aujourd’hui, Lyons Andelle, c’est : </a:t>
            </a:r>
          </a:p>
          <a:p>
            <a:pPr defTabSz="57785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fr-FR" sz="1300" kern="1200" dirty="0">
              <a:solidFill>
                <a:schemeClr val="accent3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SzPts val="1500"/>
              <a:buBlip>
                <a:blip r:embed="rId12"/>
              </a:buBlip>
            </a:pPr>
            <a:r>
              <a:rPr lang="fr-FR" sz="1400" dirty="0">
                <a:solidFill>
                  <a:schemeClr val="accent3"/>
                </a:solidFill>
              </a:rPr>
              <a:t>Des élus issus des communes membres ; 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SzPts val="1500"/>
              <a:buBlip>
                <a:blip r:embed="rId12"/>
              </a:buBlip>
            </a:pPr>
            <a:r>
              <a:rPr lang="fr-FR" sz="1400" dirty="0">
                <a:solidFill>
                  <a:schemeClr val="accent3"/>
                </a:solidFill>
              </a:rPr>
              <a:t>Des compétences du quotidien (aménagement, développement économique, services à la personne, voirie …) ; 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SzPts val="1500"/>
              <a:buBlip>
                <a:blip r:embed="rId12"/>
              </a:buBlip>
            </a:pPr>
            <a:r>
              <a:rPr lang="fr-FR" sz="1400" dirty="0">
                <a:solidFill>
                  <a:schemeClr val="accent3"/>
                </a:solidFill>
              </a:rPr>
              <a:t>Des agents qui assurent ces services au quotidien.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4992253-B6B9-8166-5C6C-72F702CBC1F4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7612336" y="4402145"/>
            <a:ext cx="1366715" cy="1107367"/>
            <a:chOff x="7075452" y="4750790"/>
            <a:chExt cx="1591893" cy="1382359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D972198B-386C-82B2-7CD5-5A42F4844020}"/>
                </a:ext>
              </a:extLst>
            </p:cNvPr>
            <p:cNvSpPr/>
            <p:nvPr/>
          </p:nvSpPr>
          <p:spPr>
            <a:xfrm>
              <a:off x="7187802" y="4750790"/>
              <a:ext cx="1377652" cy="138235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01C4C74-2768-9003-14F3-E517A9D5089A}"/>
                </a:ext>
              </a:extLst>
            </p:cNvPr>
            <p:cNvSpPr txBox="1"/>
            <p:nvPr/>
          </p:nvSpPr>
          <p:spPr>
            <a:xfrm>
              <a:off x="7075452" y="5102443"/>
              <a:ext cx="1591893" cy="729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800" b="1" dirty="0">
                  <a:solidFill>
                    <a:schemeClr val="bg1"/>
                  </a:solidFill>
                  <a:latin typeface="Montserrat Bold" pitchFamily="2" charset="0"/>
                </a:rPr>
                <a:t>20 622</a:t>
              </a:r>
              <a:r>
                <a:rPr lang="fr-FR" sz="1800" b="1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 </a:t>
              </a:r>
              <a:r>
                <a:rPr lang="fr-FR" sz="1400" dirty="0">
                  <a:solidFill>
                    <a:schemeClr val="bg1"/>
                  </a:solidFill>
                  <a:latin typeface="Montserrat" panose="02000505000000020004" pitchFamily="2" charset="0"/>
                </a:rPr>
                <a:t>habitants</a:t>
              </a:r>
              <a:endParaRPr lang="fr-FR" sz="1800" dirty="0">
                <a:solidFill>
                  <a:schemeClr val="bg1"/>
                </a:solidFill>
                <a:latin typeface="Montserrat" panose="02000505000000020004" pitchFamily="2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F4CA5CA-1DF9-7FF4-203F-E2CEE3A27024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6972717" y="5227813"/>
            <a:ext cx="1366715" cy="1107367"/>
            <a:chOff x="7075452" y="4750790"/>
            <a:chExt cx="1591893" cy="1382359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CCDB318F-4723-B85A-AB2B-BFED2CD4C570}"/>
                </a:ext>
              </a:extLst>
            </p:cNvPr>
            <p:cNvSpPr/>
            <p:nvPr/>
          </p:nvSpPr>
          <p:spPr>
            <a:xfrm>
              <a:off x="7187802" y="4750790"/>
              <a:ext cx="1377652" cy="138235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149DCF17-CED1-2896-E033-5F2767CE1068}"/>
                </a:ext>
              </a:extLst>
            </p:cNvPr>
            <p:cNvSpPr txBox="1"/>
            <p:nvPr/>
          </p:nvSpPr>
          <p:spPr>
            <a:xfrm>
              <a:off x="7075452" y="5078156"/>
              <a:ext cx="1591893" cy="729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800" b="1" dirty="0">
                  <a:solidFill>
                    <a:schemeClr val="bg1"/>
                  </a:solidFill>
                  <a:latin typeface="Montserrat Bold" pitchFamily="2" charset="0"/>
                </a:rPr>
                <a:t>30 </a:t>
              </a:r>
              <a:r>
                <a:rPr lang="fr-FR" sz="1400" dirty="0">
                  <a:solidFill>
                    <a:schemeClr val="bg1"/>
                  </a:solidFill>
                  <a:latin typeface="Montserrat" panose="02000505000000020004" pitchFamily="2" charset="0"/>
                </a:rPr>
                <a:t>communes</a:t>
              </a:r>
              <a:endParaRPr lang="fr-FR" sz="1800" dirty="0">
                <a:solidFill>
                  <a:schemeClr val="bg1"/>
                </a:solidFill>
                <a:latin typeface="Montserrat" panose="02000505000000020004" pitchFamily="2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266305A-0D38-9D4A-8E4A-22E0053C18E3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2387943" y="5260870"/>
            <a:ext cx="1366715" cy="1107367"/>
            <a:chOff x="7075452" y="4638683"/>
            <a:chExt cx="1591893" cy="1382359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F48E7157-5289-5D57-0C59-A131B53B463D}"/>
                </a:ext>
              </a:extLst>
            </p:cNvPr>
            <p:cNvSpPr/>
            <p:nvPr/>
          </p:nvSpPr>
          <p:spPr>
            <a:xfrm>
              <a:off x="7187802" y="4638683"/>
              <a:ext cx="1377652" cy="138235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10E7071C-3355-3C43-9315-2B8BA80A5045}"/>
                </a:ext>
              </a:extLst>
            </p:cNvPr>
            <p:cNvSpPr txBox="1"/>
            <p:nvPr/>
          </p:nvSpPr>
          <p:spPr>
            <a:xfrm>
              <a:off x="7075452" y="5125194"/>
              <a:ext cx="1591893" cy="461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800" b="1" dirty="0">
                  <a:solidFill>
                    <a:schemeClr val="bg1"/>
                  </a:solidFill>
                  <a:latin typeface="Montserrat Bold" pitchFamily="2" charset="0"/>
                </a:rPr>
                <a:t>195 </a:t>
              </a:r>
              <a:r>
                <a:rPr lang="fr-FR" sz="1400" dirty="0">
                  <a:solidFill>
                    <a:schemeClr val="bg1"/>
                  </a:solidFill>
                  <a:latin typeface="Montserrat Bold" pitchFamily="2" charset="0"/>
                </a:rPr>
                <a:t>km²</a:t>
              </a:r>
              <a:endParaRPr lang="fr-FR" sz="1800" dirty="0">
                <a:solidFill>
                  <a:schemeClr val="bg1"/>
                </a:solidFill>
                <a:latin typeface="Montserrat" panose="02000505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9601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A7EB376B-343D-34E2-B93A-25D8FACA557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>
            <a:normAutofit/>
          </a:bodyPr>
          <a:lstStyle/>
          <a:p>
            <a:r>
              <a:rPr lang="fr-FR" dirty="0">
                <a:solidFill>
                  <a:schemeClr val="tx2"/>
                </a:solidFill>
                <a:latin typeface="Montserrat ExtraBold" panose="00000900000000000000" pitchFamily="2" charset="0"/>
              </a:rPr>
              <a:t>INTRODUCTION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31DAB78E-10BC-6C9A-DBCC-B17BBA281A16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Le Plan Local d’Urbanisme intercommunal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177298-4D8A-49D1-B262-1CEF168FAB6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00068" y="1576849"/>
            <a:ext cx="3763161" cy="354062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2610" tIns="21590" rIns="120904" bIns="21590" numCol="1" spcCol="1270" anchor="t" anchorCtr="0">
            <a:noAutofit/>
          </a:bodyPr>
          <a:lstStyle/>
          <a:p>
            <a:pPr marL="342900" indent="-342900">
              <a:spcAft>
                <a:spcPts val="1200"/>
              </a:spcAft>
              <a:buSzPts val="1500"/>
              <a:buBlip>
                <a:blip r:embed="rId16"/>
              </a:buBlip>
            </a:pPr>
            <a:r>
              <a:rPr lang="fr-FR" sz="1400" dirty="0">
                <a:solidFill>
                  <a:schemeClr val="accent3"/>
                </a:solidFill>
                <a:effectLst/>
              </a:rPr>
              <a:t>Il est réalisé à </a:t>
            </a:r>
            <a:r>
              <a:rPr lang="fr-FR" sz="1400" b="1" dirty="0">
                <a:solidFill>
                  <a:schemeClr val="accent3"/>
                </a:solidFill>
                <a:effectLst/>
              </a:rPr>
              <a:t>l’échelle intercommunale </a:t>
            </a:r>
            <a:r>
              <a:rPr lang="fr-FR" sz="1400" dirty="0">
                <a:solidFill>
                  <a:schemeClr val="accent3"/>
                </a:solidFill>
                <a:effectLst/>
              </a:rPr>
              <a:t>et </a:t>
            </a:r>
            <a:r>
              <a:rPr lang="fr-FR" sz="1400" b="1" dirty="0">
                <a:solidFill>
                  <a:schemeClr val="accent3"/>
                </a:solidFill>
                <a:effectLst/>
              </a:rPr>
              <a:t>concerne les 30 communes du territoire.</a:t>
            </a:r>
          </a:p>
          <a:p>
            <a:pPr marL="342900" lvl="0" indent="-342900">
              <a:spcAft>
                <a:spcPts val="1200"/>
              </a:spcAft>
              <a:buSzPts val="1500"/>
              <a:buFont typeface="Symbol" panose="05050102010706020507" pitchFamily="18" charset="2"/>
              <a:buBlip>
                <a:blip r:embed="rId16"/>
              </a:buBlip>
            </a:pPr>
            <a:r>
              <a:rPr lang="fr-FR" sz="1400" dirty="0">
                <a:solidFill>
                  <a:schemeClr val="accent3"/>
                </a:solidFill>
                <a:effectLst/>
              </a:rPr>
              <a:t>Dans les espaces bâtis ou à bâtir, agricoles et naturels, </a:t>
            </a:r>
            <a:r>
              <a:rPr lang="fr-FR" sz="1400" dirty="0">
                <a:solidFill>
                  <a:schemeClr val="accent3"/>
                </a:solidFill>
              </a:rPr>
              <a:t>i</a:t>
            </a:r>
            <a:r>
              <a:rPr lang="fr-FR" sz="1400" dirty="0">
                <a:solidFill>
                  <a:schemeClr val="accent3"/>
                </a:solidFill>
                <a:effectLst/>
              </a:rPr>
              <a:t>l réglemente :  </a:t>
            </a:r>
          </a:p>
          <a:p>
            <a:pPr marL="742950" lvl="1" indent="-285750">
              <a:spcAft>
                <a:spcPts val="1200"/>
              </a:spcAft>
              <a:buSzPts val="1500"/>
              <a:buFont typeface="Courier New" panose="02070309020205020404" pitchFamily="49" charset="0"/>
              <a:buChar char="o"/>
            </a:pPr>
            <a:r>
              <a:rPr lang="fr-FR" sz="1400" b="1" dirty="0">
                <a:solidFill>
                  <a:schemeClr val="accent3"/>
                </a:solidFill>
                <a:effectLst/>
              </a:rPr>
              <a:t>l’aménagement</a:t>
            </a:r>
            <a:r>
              <a:rPr lang="fr-FR" sz="1400" dirty="0">
                <a:solidFill>
                  <a:schemeClr val="accent3"/>
                </a:solidFill>
                <a:effectLst/>
              </a:rPr>
              <a:t> des terrains </a:t>
            </a:r>
          </a:p>
          <a:p>
            <a:pPr marL="742950" lvl="1" indent="-285750">
              <a:spcAft>
                <a:spcPts val="1200"/>
              </a:spcAft>
              <a:buSzPts val="1500"/>
              <a:buFont typeface="Courier New" panose="02070309020205020404" pitchFamily="49" charset="0"/>
              <a:buChar char="o"/>
            </a:pPr>
            <a:r>
              <a:rPr lang="fr-FR" sz="1400" b="1" dirty="0">
                <a:solidFill>
                  <a:schemeClr val="accent3"/>
                </a:solidFill>
                <a:effectLst/>
              </a:rPr>
              <a:t>la modification des bâtiments existants</a:t>
            </a:r>
          </a:p>
          <a:p>
            <a:pPr marL="342900" indent="-342900">
              <a:spcAft>
                <a:spcPts val="1200"/>
              </a:spcAft>
              <a:buSzPts val="1500"/>
              <a:buBlip>
                <a:blip r:embed="rId16"/>
              </a:buBlip>
            </a:pPr>
            <a:r>
              <a:rPr lang="fr-FR" sz="1400" dirty="0">
                <a:solidFill>
                  <a:schemeClr val="accent3"/>
                </a:solidFill>
              </a:rPr>
              <a:t>Il s’applique </a:t>
            </a:r>
            <a:r>
              <a:rPr lang="fr-FR" sz="1400" b="1" dirty="0">
                <a:solidFill>
                  <a:schemeClr val="accent3"/>
                </a:solidFill>
              </a:rPr>
              <a:t>à toutes les opérations </a:t>
            </a:r>
            <a:r>
              <a:rPr lang="fr-FR" sz="1400" dirty="0">
                <a:solidFill>
                  <a:schemeClr val="accent3"/>
                </a:solidFill>
              </a:rPr>
              <a:t>de construction ou de travaux portant sur </a:t>
            </a:r>
            <a:r>
              <a:rPr lang="fr-FR" sz="1400" b="1" dirty="0">
                <a:solidFill>
                  <a:schemeClr val="accent3"/>
                </a:solidFill>
              </a:rPr>
              <a:t>les terrains privés ou publics.</a:t>
            </a:r>
          </a:p>
          <a:p>
            <a:pPr marL="342900" lvl="0" indent="-342900">
              <a:spcAft>
                <a:spcPts val="1200"/>
              </a:spcAft>
              <a:buSzPts val="1500"/>
              <a:buFont typeface="Symbol" panose="05050102010706020507" pitchFamily="18" charset="2"/>
              <a:buBlip>
                <a:blip r:embed="rId16"/>
              </a:buBlip>
            </a:pPr>
            <a:r>
              <a:rPr lang="fr-FR" sz="1400" dirty="0">
                <a:solidFill>
                  <a:schemeClr val="accent3"/>
                </a:solidFill>
              </a:rPr>
              <a:t>C’est un </a:t>
            </a:r>
            <a:r>
              <a:rPr lang="fr-FR" sz="1400" b="1" dirty="0">
                <a:solidFill>
                  <a:schemeClr val="accent3"/>
                </a:solidFill>
              </a:rPr>
              <a:t>document prospectif </a:t>
            </a:r>
            <a:r>
              <a:rPr lang="fr-FR" sz="1400" dirty="0">
                <a:solidFill>
                  <a:schemeClr val="accent3"/>
                </a:solidFill>
              </a:rPr>
              <a:t>: il traduit un projet politique et réglementaire en définissant le cadre légal des 15 prochaines années.</a:t>
            </a:r>
            <a:endParaRPr lang="fr-FR" sz="1400" dirty="0">
              <a:solidFill>
                <a:schemeClr val="accent3"/>
              </a:solidFill>
              <a:effectLst/>
            </a:endParaRPr>
          </a:p>
          <a:p>
            <a:pPr marL="342900" lvl="0" indent="-342900">
              <a:spcAft>
                <a:spcPts val="1200"/>
              </a:spcAft>
              <a:buSzPts val="1500"/>
              <a:buFont typeface="Symbol" panose="05050102010706020507" pitchFamily="18" charset="2"/>
              <a:buBlip>
                <a:blip r:embed="rId16"/>
              </a:buBlip>
            </a:pPr>
            <a:endParaRPr lang="fr-FR" sz="1400" dirty="0">
              <a:solidFill>
                <a:schemeClr val="accent3"/>
              </a:solidFill>
              <a:effectLst/>
            </a:endParaRPr>
          </a:p>
          <a:p>
            <a:pPr marL="0" lvl="1" algn="l" defTabSz="57785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fr-FR" sz="1400" kern="1200" dirty="0">
              <a:solidFill>
                <a:schemeClr val="accent3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8FB4462-0AB8-8283-C8B7-4421285E040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289560" y="1674127"/>
            <a:ext cx="4472719" cy="49244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Le PLUi doit permettre d’aborder les enjeux </a:t>
            </a:r>
            <a:b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en matière :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3FD4B28-E33A-698C-00E2-9A910B934C5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4289561" y="2160683"/>
            <a:ext cx="4472718" cy="3656460"/>
            <a:chOff x="2085975" y="3446827"/>
            <a:chExt cx="4472718" cy="36564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0E532F8-367F-516D-786F-932162CF7851}"/>
                </a:ext>
              </a:extLst>
            </p:cNvPr>
            <p:cNvSpPr/>
            <p:nvPr/>
          </p:nvSpPr>
          <p:spPr>
            <a:xfrm>
              <a:off x="2085975" y="3446827"/>
              <a:ext cx="4472718" cy="365646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Espace réservé du contenu 9">
              <a:extLst>
                <a:ext uri="{FF2B5EF4-FFF2-40B4-BE49-F238E27FC236}">
                  <a16:creationId xmlns:a16="http://schemas.microsoft.com/office/drawing/2014/main" id="{CAABC80D-4FEC-3E8E-219C-B8CB77E44FBE}"/>
                </a:ext>
              </a:extLst>
            </p:cNvPr>
            <p:cNvSpPr txBox="1">
              <a:spLocks/>
            </p:cNvSpPr>
            <p:nvPr/>
          </p:nvSpPr>
          <p:spPr>
            <a:xfrm>
              <a:off x="2741396" y="3526283"/>
              <a:ext cx="3817297" cy="2699057"/>
            </a:xfrm>
            <a:prstGeom prst="rect">
              <a:avLst/>
            </a:prstGeom>
            <a:solidFill>
              <a:schemeClr val="tx1"/>
            </a:solidFill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1800"/>
                </a:spcBef>
                <a:buNone/>
              </a:pPr>
              <a:r>
                <a:rPr lang="fr-FR" sz="1300" dirty="0">
                  <a:solidFill>
                    <a:schemeClr val="bg1"/>
                  </a:solidFill>
                </a:rPr>
                <a:t>d’</a:t>
              </a:r>
              <a:r>
                <a:rPr lang="fr-FR" sz="1300" b="1" dirty="0">
                  <a:solidFill>
                    <a:schemeClr val="bg1"/>
                  </a:solidFill>
                </a:rPr>
                <a:t>agriculture</a:t>
              </a:r>
              <a:r>
                <a:rPr lang="fr-FR" sz="1300" dirty="0">
                  <a:solidFill>
                    <a:schemeClr val="bg1"/>
                  </a:solidFill>
                </a:rPr>
                <a:t> ;</a:t>
              </a:r>
            </a:p>
            <a:p>
              <a:pPr marL="0" indent="0">
                <a:spcBef>
                  <a:spcPts val="1800"/>
                </a:spcBef>
                <a:buNone/>
              </a:pPr>
              <a:r>
                <a:rPr lang="fr-FR" sz="1300" dirty="0">
                  <a:solidFill>
                    <a:schemeClr val="bg1"/>
                  </a:solidFill>
                </a:rPr>
                <a:t>d’</a:t>
              </a:r>
              <a:r>
                <a:rPr lang="fr-FR" sz="1300" b="1" dirty="0">
                  <a:solidFill>
                    <a:schemeClr val="bg1"/>
                  </a:solidFill>
                </a:rPr>
                <a:t>urbanisme</a:t>
              </a:r>
              <a:r>
                <a:rPr lang="fr-FR" sz="1300" dirty="0">
                  <a:solidFill>
                    <a:schemeClr val="bg1"/>
                  </a:solidFill>
                </a:rPr>
                <a:t> et d’</a:t>
              </a:r>
              <a:r>
                <a:rPr lang="fr-FR" sz="1300" b="1" dirty="0">
                  <a:solidFill>
                    <a:schemeClr val="bg1"/>
                  </a:solidFill>
                </a:rPr>
                <a:t>aménagement</a:t>
              </a:r>
              <a:r>
                <a:rPr lang="fr-FR" sz="1300" dirty="0">
                  <a:solidFill>
                    <a:schemeClr val="bg1"/>
                  </a:solidFill>
                </a:rPr>
                <a:t> de l’espace ;</a:t>
              </a:r>
            </a:p>
            <a:p>
              <a:pPr marL="0" indent="0">
                <a:spcBef>
                  <a:spcPts val="1800"/>
                </a:spcBef>
                <a:buNone/>
              </a:pPr>
              <a:r>
                <a:rPr lang="fr-FR" sz="1300" dirty="0">
                  <a:solidFill>
                    <a:schemeClr val="bg1"/>
                  </a:solidFill>
                </a:rPr>
                <a:t>de </a:t>
              </a:r>
              <a:r>
                <a:rPr lang="fr-FR" sz="1300" b="1" dirty="0">
                  <a:solidFill>
                    <a:schemeClr val="bg1"/>
                  </a:solidFill>
                </a:rPr>
                <a:t>logements</a:t>
              </a:r>
              <a:r>
                <a:rPr lang="fr-FR" sz="1300" dirty="0">
                  <a:solidFill>
                    <a:schemeClr val="bg1"/>
                  </a:solidFill>
                </a:rPr>
                <a:t>, d’</a:t>
              </a:r>
              <a:r>
                <a:rPr lang="fr-FR" sz="1300" b="1" dirty="0">
                  <a:solidFill>
                    <a:schemeClr val="bg1"/>
                  </a:solidFill>
                </a:rPr>
                <a:t>économie</a:t>
              </a:r>
              <a:r>
                <a:rPr lang="fr-FR" sz="1300" dirty="0">
                  <a:solidFill>
                    <a:schemeClr val="bg1"/>
                  </a:solidFill>
                </a:rPr>
                <a:t>, </a:t>
              </a:r>
              <a:br>
                <a:rPr lang="fr-FR" sz="1300" dirty="0">
                  <a:solidFill>
                    <a:schemeClr val="bg1"/>
                  </a:solidFill>
                </a:rPr>
              </a:br>
              <a:r>
                <a:rPr lang="fr-FR" sz="1300" b="1" dirty="0">
                  <a:solidFill>
                    <a:schemeClr val="bg1"/>
                  </a:solidFill>
                </a:rPr>
                <a:t>de déplacements</a:t>
              </a:r>
              <a:r>
                <a:rPr lang="fr-FR" sz="1300" dirty="0">
                  <a:solidFill>
                    <a:schemeClr val="bg1"/>
                  </a:solidFill>
                </a:rPr>
                <a:t> ;</a:t>
              </a:r>
            </a:p>
            <a:p>
              <a:pPr marL="0" indent="0">
                <a:spcBef>
                  <a:spcPts val="1800"/>
                </a:spcBef>
                <a:buNone/>
              </a:pPr>
              <a:r>
                <a:rPr lang="fr-FR" sz="1300" dirty="0">
                  <a:solidFill>
                    <a:schemeClr val="bg1"/>
                  </a:solidFill>
                </a:rPr>
                <a:t>d’</a:t>
              </a:r>
              <a:r>
                <a:rPr lang="fr-FR" sz="1300" b="1" dirty="0">
                  <a:solidFill>
                    <a:schemeClr val="bg1"/>
                  </a:solidFill>
                </a:rPr>
                <a:t>équipements adaptés </a:t>
              </a:r>
              <a:r>
                <a:rPr lang="fr-FR" sz="1300" dirty="0">
                  <a:solidFill>
                    <a:schemeClr val="bg1"/>
                  </a:solidFill>
                </a:rPr>
                <a:t>aux</a:t>
              </a:r>
              <a:r>
                <a:rPr lang="fr-FR" sz="1300" b="1" dirty="0">
                  <a:solidFill>
                    <a:schemeClr val="bg1"/>
                  </a:solidFill>
                </a:rPr>
                <a:t> </a:t>
              </a:r>
              <a:r>
                <a:rPr lang="fr-FR" sz="1300" dirty="0">
                  <a:solidFill>
                    <a:schemeClr val="bg1"/>
                  </a:solidFill>
                </a:rPr>
                <a:t>attentes et besoins des habitants ;</a:t>
              </a:r>
            </a:p>
            <a:p>
              <a:pPr marL="0" indent="0">
                <a:spcBef>
                  <a:spcPts val="1800"/>
                </a:spcBef>
                <a:buNone/>
              </a:pPr>
              <a:r>
                <a:rPr lang="fr-FR" sz="1300" dirty="0">
                  <a:solidFill>
                    <a:schemeClr val="bg1"/>
                  </a:solidFill>
                </a:rPr>
                <a:t>d’</a:t>
              </a:r>
              <a:r>
                <a:rPr lang="fr-FR" sz="1300" b="1" dirty="0">
                  <a:solidFill>
                    <a:schemeClr val="bg1"/>
                  </a:solidFill>
                </a:rPr>
                <a:t>environnement</a:t>
              </a:r>
              <a:r>
                <a:rPr lang="fr-FR" sz="1300" dirty="0">
                  <a:solidFill>
                    <a:schemeClr val="bg1"/>
                  </a:solidFill>
                </a:rPr>
                <a:t> et d’</a:t>
              </a:r>
              <a:r>
                <a:rPr lang="fr-FR" sz="1300" b="1" dirty="0">
                  <a:solidFill>
                    <a:schemeClr val="bg1"/>
                  </a:solidFill>
                </a:rPr>
                <a:t>amélioration de la qualité de vie </a:t>
              </a:r>
              <a:r>
                <a:rPr lang="fr-FR" sz="1300" dirty="0">
                  <a:solidFill>
                    <a:schemeClr val="bg1"/>
                  </a:solidFill>
                </a:rPr>
                <a:t>;</a:t>
              </a:r>
            </a:p>
            <a:p>
              <a:pPr marL="0" indent="0">
                <a:spcBef>
                  <a:spcPts val="1800"/>
                </a:spcBef>
                <a:buNone/>
              </a:pPr>
              <a:r>
                <a:rPr lang="fr-FR" sz="1300" dirty="0">
                  <a:solidFill>
                    <a:schemeClr val="bg1"/>
                  </a:solidFill>
                </a:rPr>
                <a:t>de </a:t>
              </a:r>
              <a:r>
                <a:rPr lang="fr-FR" sz="1300" b="1" dirty="0">
                  <a:solidFill>
                    <a:schemeClr val="bg1"/>
                  </a:solidFill>
                </a:rPr>
                <a:t>gestion des nuisances </a:t>
              </a:r>
              <a:r>
                <a:rPr lang="fr-FR" sz="1300" dirty="0">
                  <a:solidFill>
                    <a:schemeClr val="bg1"/>
                  </a:solidFill>
                </a:rPr>
                <a:t>;</a:t>
              </a:r>
            </a:p>
            <a:p>
              <a:pPr marL="0" indent="0">
                <a:spcBef>
                  <a:spcPts val="1800"/>
                </a:spcBef>
                <a:buNone/>
              </a:pPr>
              <a:r>
                <a:rPr lang="fr-FR" sz="1300" dirty="0">
                  <a:solidFill>
                    <a:schemeClr val="bg1"/>
                  </a:solidFill>
                </a:rPr>
                <a:t>de </a:t>
              </a:r>
              <a:r>
                <a:rPr lang="fr-FR" sz="1300" b="1" dirty="0">
                  <a:solidFill>
                    <a:schemeClr val="bg1"/>
                  </a:solidFill>
                </a:rPr>
                <a:t>préservation du paysage </a:t>
              </a:r>
              <a:r>
                <a:rPr lang="fr-FR" sz="1300" dirty="0">
                  <a:solidFill>
                    <a:schemeClr val="bg1"/>
                  </a:solidFill>
                </a:rPr>
                <a:t>naturel et du </a:t>
              </a:r>
              <a:r>
                <a:rPr lang="fr-FR" sz="1300" b="1" dirty="0">
                  <a:solidFill>
                    <a:schemeClr val="bg1"/>
                  </a:solidFill>
                </a:rPr>
                <a:t>patrimoine bâti</a:t>
              </a:r>
              <a:r>
                <a:rPr lang="fr-FR" sz="1300" dirty="0">
                  <a:solidFill>
                    <a:schemeClr val="bg1"/>
                  </a:solidFill>
                </a:rPr>
                <a:t>.</a:t>
              </a:r>
            </a:p>
          </p:txBody>
        </p:sp>
      </p:grpSp>
      <p:pic>
        <p:nvPicPr>
          <p:cNvPr id="15" name="Graphique 14" descr="Tracteur avec un remplissage uni">
            <a:extLst>
              <a:ext uri="{FF2B5EF4-FFF2-40B4-BE49-F238E27FC236}">
                <a16:creationId xmlns:a16="http://schemas.microsoft.com/office/drawing/2014/main" id="{88A255BF-7370-4320-6F9D-D5D8B46BE31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374338" y="2158356"/>
            <a:ext cx="421841" cy="421841"/>
          </a:xfrm>
          <a:prstGeom prst="rect">
            <a:avLst/>
          </a:prstGeom>
        </p:spPr>
      </p:pic>
      <p:pic>
        <p:nvPicPr>
          <p:cNvPr id="16" name="Graphique 15" descr="Cigogne avec un remplissage uni">
            <a:extLst>
              <a:ext uri="{FF2B5EF4-FFF2-40B4-BE49-F238E27FC236}">
                <a16:creationId xmlns:a16="http://schemas.microsoft.com/office/drawing/2014/main" id="{53FE30EC-D165-2EAA-A74C-7D48695EDEB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83491" y="2554744"/>
            <a:ext cx="421841" cy="421841"/>
          </a:xfrm>
          <a:prstGeom prst="rect">
            <a:avLst/>
          </a:prstGeom>
        </p:spPr>
      </p:pic>
      <p:pic>
        <p:nvPicPr>
          <p:cNvPr id="17" name="Graphique 16" descr="Scène en banlieue avec un remplissage uni">
            <a:extLst>
              <a:ext uri="{FF2B5EF4-FFF2-40B4-BE49-F238E27FC236}">
                <a16:creationId xmlns:a16="http://schemas.microsoft.com/office/drawing/2014/main" id="{5DBB24FB-B215-5AFB-6973-71A88C466CA6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383490" y="3060948"/>
            <a:ext cx="421842" cy="421842"/>
          </a:xfrm>
          <a:prstGeom prst="rect">
            <a:avLst/>
          </a:prstGeom>
        </p:spPr>
      </p:pic>
      <p:pic>
        <p:nvPicPr>
          <p:cNvPr id="25" name="Graphique 24" descr="Natation avec un remplissage uni">
            <a:extLst>
              <a:ext uri="{FF2B5EF4-FFF2-40B4-BE49-F238E27FC236}">
                <a16:creationId xmlns:a16="http://schemas.microsoft.com/office/drawing/2014/main" id="{23D5404C-2D3C-A6B7-5111-29730D883AB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461224" y="3682857"/>
            <a:ext cx="421841" cy="421841"/>
          </a:xfrm>
          <a:prstGeom prst="rect">
            <a:avLst/>
          </a:prstGeom>
        </p:spPr>
      </p:pic>
      <p:pic>
        <p:nvPicPr>
          <p:cNvPr id="26" name="Graphique 25" descr="Livres avec un remplissage uni">
            <a:extLst>
              <a:ext uri="{FF2B5EF4-FFF2-40B4-BE49-F238E27FC236}">
                <a16:creationId xmlns:a16="http://schemas.microsoft.com/office/drawing/2014/main" id="{765A2269-F3C6-A42C-18B5-DD82F635E647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337769" y="3680963"/>
            <a:ext cx="292388" cy="292388"/>
          </a:xfrm>
          <a:prstGeom prst="rect">
            <a:avLst/>
          </a:prstGeom>
        </p:spPr>
      </p:pic>
      <p:pic>
        <p:nvPicPr>
          <p:cNvPr id="27" name="Graphique 26" descr="Main ouverte avec une plante avec un remplissage uni">
            <a:extLst>
              <a:ext uri="{FF2B5EF4-FFF2-40B4-BE49-F238E27FC236}">
                <a16:creationId xmlns:a16="http://schemas.microsoft.com/office/drawing/2014/main" id="{766FB458-01A0-E32B-882C-D519E2DC7AFC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383490" y="4243752"/>
            <a:ext cx="421842" cy="421842"/>
          </a:xfrm>
          <a:prstGeom prst="rect">
            <a:avLst/>
          </a:prstGeom>
        </p:spPr>
      </p:pic>
      <p:pic>
        <p:nvPicPr>
          <p:cNvPr id="28" name="Graphique 27" descr="Colonne grecque avec un remplissage uni">
            <a:extLst>
              <a:ext uri="{FF2B5EF4-FFF2-40B4-BE49-F238E27FC236}">
                <a16:creationId xmlns:a16="http://schemas.microsoft.com/office/drawing/2014/main" id="{2194668C-D3CC-4BB4-5990-AA2BE48459A5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4438364" y="5247705"/>
            <a:ext cx="331387" cy="331387"/>
          </a:xfrm>
          <a:prstGeom prst="rect">
            <a:avLst/>
          </a:prstGeom>
        </p:spPr>
      </p:pic>
      <p:pic>
        <p:nvPicPr>
          <p:cNvPr id="29" name="Graphique 28" descr="Centrale électrique avec un remplissage uni">
            <a:extLst>
              <a:ext uri="{FF2B5EF4-FFF2-40B4-BE49-F238E27FC236}">
                <a16:creationId xmlns:a16="http://schemas.microsoft.com/office/drawing/2014/main" id="{A5C9B6F7-6803-FEF5-A818-C4CA49AE0F7F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415798" y="4740857"/>
            <a:ext cx="376615" cy="37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53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A7EB376B-343D-34E2-B93A-25D8FACA557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>
            <a:normAutofit/>
          </a:bodyPr>
          <a:lstStyle/>
          <a:p>
            <a:r>
              <a:rPr lang="fr-FR" dirty="0">
                <a:solidFill>
                  <a:schemeClr val="tx2"/>
                </a:solidFill>
                <a:latin typeface="Montserrat ExtraBold" panose="00000900000000000000" pitchFamily="2" charset="0"/>
              </a:rPr>
              <a:t>INTRODUCTION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31DAB78E-10BC-6C9A-DBCC-B17BBA281A16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Pourquoi élaborer un PLUi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05102C-92B5-35F7-534F-27713E0844D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00067" y="1576849"/>
            <a:ext cx="6912410" cy="354062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2610" tIns="21590" rIns="120904" bIns="21590" numCol="1" spcCol="1270" anchor="t" anchorCtr="0">
            <a:noAutofit/>
          </a:bodyPr>
          <a:lstStyle/>
          <a:p>
            <a:pPr>
              <a:spcAft>
                <a:spcPts val="1800"/>
              </a:spcAft>
              <a:buSzPts val="1500"/>
            </a:pPr>
            <a:r>
              <a:rPr lang="fr-FR" sz="1600" b="1" dirty="0">
                <a:solidFill>
                  <a:schemeClr val="bg1"/>
                </a:solidFill>
                <a:effectLst/>
                <a:highlight>
                  <a:srgbClr val="47A6B0"/>
                </a:highlight>
              </a:rPr>
              <a:t>Les enjeux de l’élaboration du PLUi</a:t>
            </a:r>
          </a:p>
          <a:p>
            <a:pPr marL="342900" indent="-342900">
              <a:spcAft>
                <a:spcPts val="2400"/>
              </a:spcAft>
              <a:buSzPts val="1500"/>
              <a:buBlip>
                <a:blip r:embed="rId11"/>
              </a:buBlip>
            </a:pPr>
            <a:r>
              <a:rPr lang="fr-FR" sz="1400" b="1" dirty="0">
                <a:solidFill>
                  <a:schemeClr val="accent3"/>
                </a:solidFill>
                <a:effectLst/>
              </a:rPr>
              <a:t>Définir une vision commune </a:t>
            </a:r>
            <a:r>
              <a:rPr lang="fr-FR" sz="1400" dirty="0">
                <a:solidFill>
                  <a:schemeClr val="accent3"/>
                </a:solidFill>
                <a:effectLst/>
              </a:rPr>
              <a:t>pour l’avenir et parvenir à « faire territoire » ;</a:t>
            </a:r>
          </a:p>
          <a:p>
            <a:pPr marL="342900" indent="-342900">
              <a:spcAft>
                <a:spcPts val="2400"/>
              </a:spcAft>
              <a:buSzPts val="1500"/>
              <a:buBlip>
                <a:blip r:embed="rId11"/>
              </a:buBlip>
            </a:pPr>
            <a:r>
              <a:rPr lang="fr-FR" sz="1400" b="1" dirty="0">
                <a:solidFill>
                  <a:schemeClr val="accent3"/>
                </a:solidFill>
                <a:effectLst/>
              </a:rPr>
              <a:t>Mettre en valeur les atouts du territoire et répondre à ses besoins </a:t>
            </a:r>
            <a:r>
              <a:rPr lang="fr-FR" sz="1400" dirty="0">
                <a:solidFill>
                  <a:schemeClr val="accent3"/>
                </a:solidFill>
                <a:effectLst/>
              </a:rPr>
              <a:t>: paysage, agriculture, cadre de vie, attractivité résidentielle, économique et touristique… ;</a:t>
            </a:r>
          </a:p>
          <a:p>
            <a:pPr marL="342900" indent="-342900">
              <a:spcAft>
                <a:spcPts val="2400"/>
              </a:spcAft>
              <a:buSzPts val="1500"/>
              <a:buBlip>
                <a:blip r:embed="rId11"/>
              </a:buBlip>
            </a:pPr>
            <a:r>
              <a:rPr lang="fr-FR" sz="1400" b="1" dirty="0">
                <a:solidFill>
                  <a:schemeClr val="accent3"/>
                </a:solidFill>
                <a:effectLst/>
              </a:rPr>
              <a:t>Doter les communes encore non-couvertes d’un document d’urbanisme </a:t>
            </a:r>
            <a:r>
              <a:rPr lang="fr-FR" sz="1400" dirty="0">
                <a:solidFill>
                  <a:schemeClr val="accent3"/>
                </a:solidFill>
                <a:effectLst/>
              </a:rPr>
              <a:t>avec des règles propres afin de ne plus être soumis au Règlement National d’Urbanisme (RNU) ;</a:t>
            </a:r>
          </a:p>
          <a:p>
            <a:pPr marL="342900" indent="-342900">
              <a:spcAft>
                <a:spcPts val="2400"/>
              </a:spcAft>
              <a:buSzPts val="1500"/>
              <a:buBlip>
                <a:blip r:embed="rId11"/>
              </a:buBlip>
            </a:pPr>
            <a:r>
              <a:rPr lang="fr-FR" sz="1400" b="1" dirty="0">
                <a:solidFill>
                  <a:schemeClr val="accent3"/>
                </a:solidFill>
                <a:effectLst/>
              </a:rPr>
              <a:t>Respecter les dernières évolutions législatives </a:t>
            </a:r>
            <a:r>
              <a:rPr lang="fr-FR" sz="1400" dirty="0">
                <a:solidFill>
                  <a:schemeClr val="accent3"/>
                </a:solidFill>
                <a:effectLst/>
              </a:rPr>
              <a:t>: loi Climat et Résilience 2021… etc</a:t>
            </a:r>
            <a:r>
              <a:rPr lang="fr-FR" sz="1400" dirty="0">
                <a:solidFill>
                  <a:schemeClr val="accent3"/>
                </a:solidFill>
              </a:rPr>
              <a:t>. </a:t>
            </a:r>
            <a:endParaRPr lang="fr-FR" sz="1400" dirty="0">
              <a:solidFill>
                <a:schemeClr val="accent3"/>
              </a:solidFill>
              <a:effectLst/>
            </a:endParaRPr>
          </a:p>
          <a:p>
            <a:pPr marL="342900" lvl="0" indent="-342900">
              <a:spcAft>
                <a:spcPts val="1200"/>
              </a:spcAft>
              <a:buSzPts val="1500"/>
              <a:buFont typeface="Symbol" panose="05050102010706020507" pitchFamily="18" charset="2"/>
              <a:buBlip>
                <a:blip r:embed="rId11"/>
              </a:buBlip>
            </a:pPr>
            <a:endParaRPr lang="fr-FR" sz="1400" dirty="0">
              <a:solidFill>
                <a:schemeClr val="accent3"/>
              </a:solidFill>
              <a:effectLst/>
            </a:endParaRPr>
          </a:p>
          <a:p>
            <a:pPr marL="0" lvl="1" algn="l" defTabSz="57785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fr-FR" sz="1400" kern="1200" dirty="0">
              <a:solidFill>
                <a:schemeClr val="accent3"/>
              </a:solidFill>
            </a:endParaRPr>
          </a:p>
        </p:txBody>
      </p:sp>
      <p:pic>
        <p:nvPicPr>
          <p:cNvPr id="5" name="Graphique 4" descr="Jumelles avec un remplissage uni">
            <a:extLst>
              <a:ext uri="{FF2B5EF4-FFF2-40B4-BE49-F238E27FC236}">
                <a16:creationId xmlns:a16="http://schemas.microsoft.com/office/drawing/2014/main" id="{82B60728-73E9-9B58-E21A-666A0A117BE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89895" y="1811487"/>
            <a:ext cx="663530" cy="663530"/>
          </a:xfrm>
          <a:prstGeom prst="rect">
            <a:avLst/>
          </a:prstGeom>
        </p:spPr>
      </p:pic>
      <p:pic>
        <p:nvPicPr>
          <p:cNvPr id="7" name="Graphique 6" descr="Agriculture contour">
            <a:extLst>
              <a:ext uri="{FF2B5EF4-FFF2-40B4-BE49-F238E27FC236}">
                <a16:creationId xmlns:a16="http://schemas.microsoft.com/office/drawing/2014/main" id="{B64F2A8B-077C-E2B0-0268-385364F4A30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689895" y="2569430"/>
            <a:ext cx="663530" cy="663530"/>
          </a:xfrm>
          <a:prstGeom prst="rect">
            <a:avLst/>
          </a:prstGeom>
        </p:spPr>
      </p:pic>
      <p:pic>
        <p:nvPicPr>
          <p:cNvPr id="11" name="Graphique 10" descr="Crayon avec un remplissage uni">
            <a:extLst>
              <a:ext uri="{FF2B5EF4-FFF2-40B4-BE49-F238E27FC236}">
                <a16:creationId xmlns:a16="http://schemas.microsoft.com/office/drawing/2014/main" id="{0E34036A-6CE8-7817-CDA5-0BCADE9C39E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74582" y="3677542"/>
            <a:ext cx="331818" cy="331818"/>
          </a:xfrm>
          <a:prstGeom prst="rect">
            <a:avLst/>
          </a:prstGeom>
        </p:spPr>
      </p:pic>
      <p:pic>
        <p:nvPicPr>
          <p:cNvPr id="20" name="Graphique 19" descr="Document contour">
            <a:extLst>
              <a:ext uri="{FF2B5EF4-FFF2-40B4-BE49-F238E27FC236}">
                <a16:creationId xmlns:a16="http://schemas.microsoft.com/office/drawing/2014/main" id="{C93CF359-4D63-B4CB-2E74-7C2055A57EF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689895" y="3488715"/>
            <a:ext cx="663530" cy="663530"/>
          </a:xfrm>
          <a:prstGeom prst="rect">
            <a:avLst/>
          </a:prstGeom>
        </p:spPr>
      </p:pic>
      <p:pic>
        <p:nvPicPr>
          <p:cNvPr id="22" name="Graphique 21" descr="Balance de la justice contour">
            <a:extLst>
              <a:ext uri="{FF2B5EF4-FFF2-40B4-BE49-F238E27FC236}">
                <a16:creationId xmlns:a16="http://schemas.microsoft.com/office/drawing/2014/main" id="{0083D7D7-369A-36FE-400A-4C414DD2EB4E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689895" y="4453942"/>
            <a:ext cx="663530" cy="66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035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A7EB376B-343D-34E2-B93A-25D8FACA557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>
            <a:normAutofit/>
          </a:bodyPr>
          <a:lstStyle/>
          <a:p>
            <a:r>
              <a:rPr lang="fr-FR" dirty="0">
                <a:solidFill>
                  <a:schemeClr val="tx2"/>
                </a:solidFill>
                <a:latin typeface="Montserrat ExtraBold" panose="00000900000000000000" pitchFamily="2" charset="0"/>
              </a:rPr>
              <a:t>INTRODUCTION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31DAB78E-10BC-6C9A-DBCC-B17BBA281A16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Les enjeux structurants du PLUi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05102C-92B5-35F7-534F-27713E0844D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00067" y="1576849"/>
            <a:ext cx="7673448" cy="389503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2610" tIns="21590" rIns="120904" bIns="21590" numCol="1" spcCol="1270" anchor="t" anchorCtr="0">
            <a:noAutofit/>
          </a:bodyPr>
          <a:lstStyle/>
          <a:p>
            <a:pPr>
              <a:spcAft>
                <a:spcPts val="1800"/>
              </a:spcAft>
              <a:buSzPts val="1500"/>
            </a:pPr>
            <a:r>
              <a:rPr lang="fr-FR" sz="1600" b="1" dirty="0">
                <a:solidFill>
                  <a:schemeClr val="bg1"/>
                </a:solidFill>
                <a:effectLst/>
                <a:highlight>
                  <a:srgbClr val="47A6B0"/>
                </a:highlight>
              </a:rPr>
              <a:t>Les enjeux auxquels le PLUi devra répondre</a:t>
            </a:r>
          </a:p>
          <a:p>
            <a:pPr marL="1257300" lvl="2" indent="-342900">
              <a:spcAft>
                <a:spcPts val="2400"/>
              </a:spcAft>
              <a:buSzPts val="1500"/>
              <a:buBlip>
                <a:blip r:embed="rId11"/>
              </a:buBlip>
            </a:pPr>
            <a:r>
              <a:rPr lang="fr-FR" sz="1400" b="1" dirty="0">
                <a:solidFill>
                  <a:schemeClr val="accent3"/>
                </a:solidFill>
                <a:effectLst/>
              </a:rPr>
              <a:t>Limiter l’étalement urbain et les besoins en mobilités</a:t>
            </a:r>
          </a:p>
          <a:p>
            <a:pPr marL="1257300" lvl="2" indent="-342900">
              <a:spcAft>
                <a:spcPts val="2400"/>
              </a:spcAft>
              <a:buSzPts val="1500"/>
              <a:buBlip>
                <a:blip r:embed="rId11"/>
              </a:buBlip>
            </a:pPr>
            <a:r>
              <a:rPr lang="fr-FR" sz="1400" b="1" dirty="0">
                <a:solidFill>
                  <a:schemeClr val="accent3"/>
                </a:solidFill>
                <a:effectLst/>
              </a:rPr>
              <a:t>Réduire la consommation de terres naturelles et forestières, qui permettent notamment le stockage du carbone, l’infiltration de l’eau …</a:t>
            </a:r>
          </a:p>
          <a:p>
            <a:pPr marL="1257300" lvl="2" indent="-342900">
              <a:spcAft>
                <a:spcPts val="2400"/>
              </a:spcAft>
              <a:buSzPts val="1500"/>
              <a:buBlip>
                <a:blip r:embed="rId11"/>
              </a:buBlip>
            </a:pPr>
            <a:r>
              <a:rPr lang="fr-FR" sz="1400" b="1" dirty="0">
                <a:solidFill>
                  <a:schemeClr val="accent3"/>
                </a:solidFill>
                <a:effectLst/>
              </a:rPr>
              <a:t>Réduire le mitage des terres agricoles </a:t>
            </a:r>
          </a:p>
          <a:p>
            <a:pPr marL="1257300" lvl="2" indent="-342900">
              <a:spcAft>
                <a:spcPts val="2400"/>
              </a:spcAft>
              <a:buSzPts val="1500"/>
              <a:buBlip>
                <a:blip r:embed="rId11"/>
              </a:buBlip>
            </a:pPr>
            <a:r>
              <a:rPr lang="fr-FR" sz="1400" b="1" dirty="0">
                <a:solidFill>
                  <a:schemeClr val="accent3"/>
                </a:solidFill>
                <a:effectLst/>
              </a:rPr>
              <a:t>Impacter le moins possible la biodiversité en préservant les espaces naturels (zones humides, forêts, prairies, lisières et franges des espaces boisés et naturels…)</a:t>
            </a:r>
          </a:p>
          <a:p>
            <a:pPr marL="1257300" lvl="2" indent="-342900">
              <a:spcAft>
                <a:spcPts val="2400"/>
              </a:spcAft>
              <a:buSzPts val="1500"/>
              <a:buBlip>
                <a:blip r:embed="rId11"/>
              </a:buBlip>
            </a:pPr>
            <a:r>
              <a:rPr lang="fr-FR" sz="1400" b="1" dirty="0">
                <a:solidFill>
                  <a:schemeClr val="accent3"/>
                </a:solidFill>
                <a:effectLst/>
              </a:rPr>
              <a:t>Favoriser le réinvestissement des espaces existants (friches, logements vacants, « dents creuses » …)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E12BD9-3074-D0E5-7188-7F1EC9E055F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0393" y="3842755"/>
            <a:ext cx="642512" cy="51804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123688-83AA-A1C5-3745-595E070F785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7189" y="1913334"/>
            <a:ext cx="642512" cy="4888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04B670-417B-4887-78AF-EC6EFF187B2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3599" y="3232020"/>
            <a:ext cx="556102" cy="39396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D7D173-3607-30CE-13E6-E9DC4558EFA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3599" y="4708051"/>
            <a:ext cx="556102" cy="49810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C38FF5-7F9E-BC6C-277B-8EA9A6ABE05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3599" y="2545985"/>
            <a:ext cx="556102" cy="5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561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3D775C88-EC8B-DA45-761B-76FC3115288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0709" y="753354"/>
            <a:ext cx="8278541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Les acteurs de la démarche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609F7CD-A30C-EB59-333A-6CC71790C7A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81050" y="1360510"/>
            <a:ext cx="5579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solidFill>
                  <a:schemeClr val="accent3"/>
                </a:solidFill>
              </a:rPr>
              <a:t>Plusieurs acteurs contribuent à l’élaboration du document au fil de la démarche 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C3294E8-AA6A-A548-217A-A468222C730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86705" y="2425835"/>
            <a:ext cx="4173584" cy="3041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spcBef>
                <a:spcPts val="1000"/>
              </a:spcBef>
              <a:spcAft>
                <a:spcPts val="4200"/>
              </a:spcAft>
              <a:buClrTx/>
              <a:buSzPct val="80000"/>
              <a:buFontTx/>
              <a:buBlip>
                <a:blip r:embed="rId14"/>
              </a:buBlip>
              <a:tabLst/>
              <a:defRPr/>
            </a:pPr>
            <a:r>
              <a:rPr lang="fr-FR" sz="1500" dirty="0">
                <a:solidFill>
                  <a:schemeClr val="accent3"/>
                </a:solidFill>
              </a:rPr>
              <a:t>Les </a:t>
            </a:r>
            <a:r>
              <a:rPr lang="fr-FR" sz="1500" b="1" u="sng" dirty="0">
                <a:solidFill>
                  <a:schemeClr val="accent3"/>
                </a:solidFill>
              </a:rPr>
              <a:t>élus des communes</a:t>
            </a:r>
            <a:r>
              <a:rPr lang="fr-FR" sz="1500" dirty="0">
                <a:solidFill>
                  <a:schemeClr val="accent3"/>
                </a:solidFill>
              </a:rPr>
              <a:t> lors des </a:t>
            </a:r>
            <a:r>
              <a:rPr lang="fr-FR" sz="1500" b="1" u="sng" dirty="0">
                <a:solidFill>
                  <a:schemeClr val="accent3"/>
                </a:solidFill>
              </a:rPr>
              <a:t>ateliers </a:t>
            </a:r>
          </a:p>
          <a:p>
            <a:pPr marL="228600" indent="-228600" defTabSz="914400">
              <a:spcBef>
                <a:spcPts val="1000"/>
              </a:spcBef>
              <a:spcAft>
                <a:spcPts val="4200"/>
              </a:spcAft>
              <a:buSzPct val="80000"/>
              <a:buBlip>
                <a:blip r:embed="rId14"/>
              </a:buBlip>
              <a:defRPr/>
            </a:pPr>
            <a:r>
              <a:rPr lang="fr-FR" sz="1500" dirty="0">
                <a:solidFill>
                  <a:schemeClr val="accent3"/>
                </a:solidFill>
              </a:rPr>
              <a:t>Les </a:t>
            </a:r>
            <a:r>
              <a:rPr lang="fr-FR" sz="1500" b="1" u="sng" dirty="0">
                <a:solidFill>
                  <a:schemeClr val="accent3"/>
                </a:solidFill>
              </a:rPr>
              <a:t>habitants et usagers </a:t>
            </a:r>
            <a:r>
              <a:rPr lang="fr-FR" sz="1500" dirty="0">
                <a:solidFill>
                  <a:schemeClr val="accent3"/>
                </a:solidFill>
              </a:rPr>
              <a:t>du territoire lors </a:t>
            </a:r>
            <a:r>
              <a:rPr lang="fr-FR" sz="1500" b="1" u="sng" dirty="0">
                <a:solidFill>
                  <a:schemeClr val="accent3"/>
                </a:solidFill>
              </a:rPr>
              <a:t>des temps d’échanges habitants</a:t>
            </a:r>
            <a:r>
              <a:rPr lang="fr-FR" sz="1500" dirty="0">
                <a:solidFill>
                  <a:schemeClr val="accent3"/>
                </a:solidFill>
              </a:rPr>
              <a:t> et à travers </a:t>
            </a:r>
            <a:r>
              <a:rPr lang="fr-FR" sz="1500" b="1" u="sng" dirty="0">
                <a:solidFill>
                  <a:schemeClr val="accent3"/>
                </a:solidFill>
              </a:rPr>
              <a:t>les registres de consultation</a:t>
            </a:r>
            <a:r>
              <a:rPr lang="fr-FR" sz="1500" dirty="0">
                <a:solidFill>
                  <a:schemeClr val="accent3"/>
                </a:solidFill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spcBef>
                <a:spcPts val="1000"/>
              </a:spcBef>
              <a:spcAft>
                <a:spcPts val="4200"/>
              </a:spcAft>
              <a:buClrTx/>
              <a:buSzPct val="80000"/>
              <a:buFontTx/>
              <a:buBlip>
                <a:blip r:embed="rId14"/>
              </a:buBlip>
              <a:tabLst/>
              <a:defRPr/>
            </a:pPr>
            <a:r>
              <a:rPr lang="fr-FR" sz="1500" dirty="0">
                <a:solidFill>
                  <a:schemeClr val="accent3"/>
                </a:solidFill>
              </a:rPr>
              <a:t>Les </a:t>
            </a:r>
            <a:r>
              <a:rPr lang="fr-FR" sz="1500" b="1" u="sng" dirty="0">
                <a:solidFill>
                  <a:schemeClr val="accent3"/>
                </a:solidFill>
              </a:rPr>
              <a:t>personnes publiques associées</a:t>
            </a:r>
            <a:r>
              <a:rPr lang="fr-FR" sz="1500" b="1" dirty="0">
                <a:solidFill>
                  <a:schemeClr val="accent3"/>
                </a:solidFill>
              </a:rPr>
              <a:t> </a:t>
            </a:r>
            <a:r>
              <a:rPr lang="fr-FR" sz="1500" dirty="0">
                <a:solidFill>
                  <a:schemeClr val="accent3"/>
                </a:solidFill>
              </a:rPr>
              <a:t>de la procédure lors des </a:t>
            </a:r>
            <a:r>
              <a:rPr lang="fr-FR" sz="1500" b="1" u="sng" dirty="0">
                <a:solidFill>
                  <a:schemeClr val="accent3"/>
                </a:solidFill>
              </a:rPr>
              <a:t>réunions PPA</a:t>
            </a:r>
            <a:r>
              <a:rPr lang="fr-FR" sz="1500" b="1" dirty="0">
                <a:solidFill>
                  <a:schemeClr val="accent3"/>
                </a:solidFill>
              </a:rPr>
              <a:t> </a:t>
            </a:r>
            <a:r>
              <a:rPr lang="fr-FR" sz="1500" dirty="0">
                <a:solidFill>
                  <a:schemeClr val="accent3"/>
                </a:solidFill>
              </a:rPr>
              <a:t>et à travers</a:t>
            </a:r>
            <a:r>
              <a:rPr lang="fr-FR" sz="1500" b="1" dirty="0">
                <a:solidFill>
                  <a:schemeClr val="accent3"/>
                </a:solidFill>
              </a:rPr>
              <a:t> </a:t>
            </a:r>
            <a:r>
              <a:rPr lang="fr-FR" sz="1500" b="1" u="sng" dirty="0">
                <a:solidFill>
                  <a:schemeClr val="accent3"/>
                </a:solidFill>
              </a:rPr>
              <a:t>leurs avis écrits </a:t>
            </a:r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901535E4-DFA2-F829-E59E-5458161E942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39386" y="2093175"/>
            <a:ext cx="856880" cy="85687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302DEA8-46CE-63EE-30E6-A9AFBCA065B9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30412" y="3275612"/>
            <a:ext cx="958092" cy="928086"/>
            <a:chOff x="6570930" y="4344770"/>
            <a:chExt cx="1427787" cy="138307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ED9A2A7-6F68-F249-677F-D064B720D6A8}"/>
                </a:ext>
              </a:extLst>
            </p:cNvPr>
            <p:cNvGrpSpPr/>
            <p:nvPr/>
          </p:nvGrpSpPr>
          <p:grpSpPr>
            <a:xfrm>
              <a:off x="7262501" y="4362070"/>
              <a:ext cx="736216" cy="488843"/>
              <a:chOff x="8077200" y="1742388"/>
              <a:chExt cx="736216" cy="488843"/>
            </a:xfrm>
          </p:grpSpPr>
          <p:pic>
            <p:nvPicPr>
              <p:cNvPr id="14" name="Graphique 13">
                <a:extLst>
                  <a:ext uri="{FF2B5EF4-FFF2-40B4-BE49-F238E27FC236}">
                    <a16:creationId xmlns:a16="http://schemas.microsoft.com/office/drawing/2014/main" id="{0529D6C0-6BED-D5CC-FE7E-C9BF1C6F6F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rcRect l="30525" b="56790"/>
              <a:stretch/>
            </p:blipFill>
            <p:spPr>
              <a:xfrm>
                <a:off x="8077200" y="1742388"/>
                <a:ext cx="736216" cy="457888"/>
              </a:xfrm>
              <a:prstGeom prst="rect">
                <a:avLst/>
              </a:prstGeom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AEAA17B-9F0A-D11A-70C4-28DE6AF0D448}"/>
                  </a:ext>
                </a:extLst>
              </p:cNvPr>
              <p:cNvSpPr/>
              <p:nvPr/>
            </p:nvSpPr>
            <p:spPr>
              <a:xfrm>
                <a:off x="8148638" y="2153302"/>
                <a:ext cx="204787" cy="779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10" name="Graphique 9" descr="Réunion contour">
              <a:extLst>
                <a:ext uri="{FF2B5EF4-FFF2-40B4-BE49-F238E27FC236}">
                  <a16:creationId xmlns:a16="http://schemas.microsoft.com/office/drawing/2014/main" id="{08B53701-6A8A-CCFB-B8BD-38C5CB593B5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570930" y="4545035"/>
              <a:ext cx="1182807" cy="1182807"/>
            </a:xfrm>
            <a:prstGeom prst="rect">
              <a:avLst/>
            </a:prstGeom>
          </p:spPr>
        </p:pic>
        <p:pic>
          <p:nvPicPr>
            <p:cNvPr id="12" name="Graphique 11" descr="Bulle de discussion contour">
              <a:extLst>
                <a:ext uri="{FF2B5EF4-FFF2-40B4-BE49-F238E27FC236}">
                  <a16:creationId xmlns:a16="http://schemas.microsoft.com/office/drawing/2014/main" id="{4FA8122D-B130-26F0-2CC3-05F11801C02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622968" y="4344770"/>
              <a:ext cx="495959" cy="495959"/>
            </a:xfrm>
            <a:prstGeom prst="rect">
              <a:avLst/>
            </a:prstGeom>
          </p:spPr>
        </p:pic>
      </p:grpSp>
      <p:pic>
        <p:nvPicPr>
          <p:cNvPr id="3" name="Graphique 2">
            <a:extLst>
              <a:ext uri="{FF2B5EF4-FFF2-40B4-BE49-F238E27FC236}">
                <a16:creationId xmlns:a16="http://schemas.microsoft.com/office/drawing/2014/main" id="{187C967C-4737-888F-4C7F-38AE26EA813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02427" y="4694264"/>
            <a:ext cx="879280" cy="622824"/>
          </a:xfrm>
          <a:prstGeom prst="rect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A1A912F7-E702-4A9B-B89B-8078B582F45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286815" y="199489"/>
            <a:ext cx="7886700" cy="436044"/>
          </a:xfrm>
        </p:spPr>
        <p:txBody>
          <a:bodyPr anchor="ctr">
            <a:normAutofit/>
          </a:bodyPr>
          <a:lstStyle/>
          <a:p>
            <a:r>
              <a:rPr lang="fr-FR" dirty="0">
                <a:solidFill>
                  <a:schemeClr val="tx2"/>
                </a:solidFill>
                <a:latin typeface="Montserrat ExtraBold" panose="00000900000000000000" pitchFamily="2" charset="0"/>
              </a:rPr>
              <a:t>INTRODUCTION</a:t>
            </a:r>
          </a:p>
        </p:txBody>
      </p:sp>
      <p:sp>
        <p:nvSpPr>
          <p:cNvPr id="19" name="ZoneTexte 3">
            <a:extLst>
              <a:ext uri="{FF2B5EF4-FFF2-40B4-BE49-F238E27FC236}">
                <a16:creationId xmlns:a16="http://schemas.microsoft.com/office/drawing/2014/main" id="{6FB342F9-CDBD-6134-1C1D-9473803B1E5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14255" y="5973157"/>
            <a:ext cx="2790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900" i="1" dirty="0">
                <a:solidFill>
                  <a:schemeClr val="accent3"/>
                </a:solidFill>
              </a:rPr>
              <a:t>Atelier du PADD en présence des élus communautaire,  le 06 décembre 2024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DE401D9-FCBC-C334-FE82-3E93006E0351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064" y="737416"/>
            <a:ext cx="2127466" cy="2825541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FD0D2E6A-3DB1-55CC-1E07-51E9CB97C84E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048858" y="3516948"/>
            <a:ext cx="28179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900" i="1" dirty="0">
                <a:solidFill>
                  <a:schemeClr val="accent3"/>
                </a:solidFill>
              </a:rPr>
              <a:t>Forum PLUi lors des journées Rendez-vous Durables, le 24 septembre 2023</a:t>
            </a:r>
          </a:p>
        </p:txBody>
      </p:sp>
      <p:pic>
        <p:nvPicPr>
          <p:cNvPr id="4" name="Image 3" descr="Une image contenant intérieur, habits, meubles, chaise&#10;&#10;Description générée automatiquement">
            <a:extLst>
              <a:ext uri="{FF2B5EF4-FFF2-40B4-BE49-F238E27FC236}">
                <a16:creationId xmlns:a16="http://schemas.microsoft.com/office/drawing/2014/main" id="{995AA6CD-3BBE-4CC8-40A4-B3C61EEE7B1C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609" y="3853945"/>
            <a:ext cx="2817921" cy="212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407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BEA87-C963-6439-9000-C047B4B96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8554453A-0004-C3A4-979B-C52ECB2FD170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86815" y="199489"/>
            <a:ext cx="7886700" cy="436044"/>
          </a:xfrm>
        </p:spPr>
        <p:txBody>
          <a:bodyPr anchor="ctr">
            <a:normAutofit/>
          </a:bodyPr>
          <a:lstStyle/>
          <a:p>
            <a:r>
              <a:rPr lang="fr-FR" dirty="0">
                <a:solidFill>
                  <a:schemeClr val="tx2"/>
                </a:solidFill>
                <a:latin typeface="Montserrat ExtraBold" panose="00000900000000000000" pitchFamily="2" charset="0"/>
              </a:rPr>
              <a:t>INTRODUCTION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F2151FA1-864B-6088-E46E-37F3F67A8BFB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fr-FR" sz="2000" b="1" dirty="0">
                <a:solidFill>
                  <a:srgbClr val="516E6F"/>
                </a:solidFill>
              </a:rPr>
              <a:t>Le contenu du dossier de PLUi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D618DA9-07AB-A4EA-F89A-28DBB6FEEC5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377" y="1260560"/>
            <a:ext cx="9144000" cy="461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252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D098-BDB4-7B3A-7C59-CD6B8C89F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3D310B5D-0797-4A91-4E9B-860E25DE0299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65288" y="203176"/>
            <a:ext cx="8749400" cy="436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Montserrat  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1200" cap="none" spc="0" normalizeH="0" baseline="0" noProof="0" dirty="0">
                <a:ln>
                  <a:noFill/>
                </a:ln>
                <a:solidFill>
                  <a:srgbClr val="05AEC4"/>
                </a:solidFill>
                <a:effectLst/>
                <a:uLnTx/>
                <a:uFillTx/>
                <a:latin typeface="Montserrat ExtraBold" panose="00000900000000000000" pitchFamily="2" charset="0"/>
                <a:ea typeface="+mj-ea"/>
                <a:cs typeface="+mj-cs"/>
              </a:rPr>
              <a:t>OÙ EN SOMMES-NOUS ? </a:t>
            </a: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F9713234-3550-6C95-E732-9D66DBCD6F0C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20710" y="753354"/>
            <a:ext cx="7628972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Le calendrier du PLUi </a:t>
            </a: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D951614-4134-56A7-AA88-9D95A395610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539023" y="1095153"/>
            <a:ext cx="2445489" cy="5199321"/>
          </a:xfrm>
          <a:custGeom>
            <a:avLst/>
            <a:gdLst>
              <a:gd name="connsiteX0" fmla="*/ 0 w 2445489"/>
              <a:gd name="connsiteY0" fmla="*/ 0 h 5199321"/>
              <a:gd name="connsiteX1" fmla="*/ 2147777 w 2445489"/>
              <a:gd name="connsiteY1" fmla="*/ 0 h 5199321"/>
              <a:gd name="connsiteX2" fmla="*/ 2445489 w 2445489"/>
              <a:gd name="connsiteY2" fmla="*/ 2402959 h 5199321"/>
              <a:gd name="connsiteX3" fmla="*/ 2126512 w 2445489"/>
              <a:gd name="connsiteY3" fmla="*/ 5199321 h 5199321"/>
              <a:gd name="connsiteX4" fmla="*/ 10633 w 2445489"/>
              <a:gd name="connsiteY4" fmla="*/ 5188689 h 5199321"/>
              <a:gd name="connsiteX5" fmla="*/ 0 w 2445489"/>
              <a:gd name="connsiteY5" fmla="*/ 5146159 h 5199321"/>
              <a:gd name="connsiteX6" fmla="*/ 21265 w 2445489"/>
              <a:gd name="connsiteY6" fmla="*/ 4859080 h 5199321"/>
              <a:gd name="connsiteX7" fmla="*/ 297712 w 2445489"/>
              <a:gd name="connsiteY7" fmla="*/ 2296633 h 5199321"/>
              <a:gd name="connsiteX8" fmla="*/ 0 w 2445489"/>
              <a:gd name="connsiteY8" fmla="*/ 0 h 519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5489" h="5199321">
                <a:moveTo>
                  <a:pt x="0" y="0"/>
                </a:moveTo>
                <a:lnTo>
                  <a:pt x="2147777" y="0"/>
                </a:lnTo>
                <a:lnTo>
                  <a:pt x="2445489" y="2402959"/>
                </a:lnTo>
                <a:lnTo>
                  <a:pt x="2126512" y="5199321"/>
                </a:lnTo>
                <a:lnTo>
                  <a:pt x="10633" y="5188689"/>
                </a:lnTo>
                <a:lnTo>
                  <a:pt x="0" y="5146159"/>
                </a:lnTo>
                <a:lnTo>
                  <a:pt x="21265" y="4859080"/>
                </a:lnTo>
                <a:lnTo>
                  <a:pt x="297712" y="2296633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5111B3-2E3C-8294-535A-DDD1FB2B1D2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2159" y="931668"/>
            <a:ext cx="10558111" cy="564022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939AF90-F753-262A-8846-34719FDBB50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72756" y="5285433"/>
            <a:ext cx="1808703" cy="5024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159FA9-1300-81B4-92B3-050411DEE6B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648193" y="4925367"/>
            <a:ext cx="1692695" cy="5024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0912D4-F7E3-705D-CB4C-03E270E18B1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544142" y="4751435"/>
            <a:ext cx="1692695" cy="5024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5A1E3F-7CD4-E9A3-F5F5-8D0BC2EE1189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734071" y="3177791"/>
            <a:ext cx="1692695" cy="35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91D4CB-2808-1D35-651C-DB3CF6FBC034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470120" y="5888193"/>
            <a:ext cx="1692695" cy="356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A26DC9D-DDBB-3712-9CE3-86FE859A4FF8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23965" y="5427785"/>
            <a:ext cx="1306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none" spc="0" normalizeH="0" baseline="0" noProof="0" dirty="0">
                <a:ln>
                  <a:noFill/>
                </a:ln>
                <a:solidFill>
                  <a:srgbClr val="9FC525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2023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3D638CA-22A8-39CF-BF36-E774D18F75E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604978" y="5427785"/>
            <a:ext cx="16801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none" spc="0" normalizeH="0" baseline="0" noProof="0" dirty="0">
                <a:ln>
                  <a:noFill/>
                </a:ln>
                <a:solidFill>
                  <a:srgbClr val="9FC525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2023-24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8F58180-6D35-6CFE-1CD6-8A8B3EDFBB9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4544142" y="5427785"/>
            <a:ext cx="16801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none" spc="0" normalizeH="0" baseline="0" noProof="0" dirty="0">
                <a:ln>
                  <a:noFill/>
                </a:ln>
                <a:solidFill>
                  <a:srgbClr val="9FC525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2025-26</a:t>
            </a: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18A5D1C8-1ECE-E985-F4A2-26F06C1501EA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6179736" y="1055077"/>
            <a:ext cx="2582427" cy="5416061"/>
          </a:xfrm>
          <a:custGeom>
            <a:avLst/>
            <a:gdLst>
              <a:gd name="csX0" fmla="*/ 0 w 2582427"/>
              <a:gd name="csY0" fmla="*/ 0 h 5416061"/>
              <a:gd name="csX1" fmla="*/ 2160396 w 2582427"/>
              <a:gd name="csY1" fmla="*/ 0 h 5416061"/>
              <a:gd name="csX2" fmla="*/ 2582427 w 2582427"/>
              <a:gd name="csY2" fmla="*/ 2713055 h 5416061"/>
              <a:gd name="csX3" fmla="*/ 2311121 w 2582427"/>
              <a:gd name="csY3" fmla="*/ 5416061 h 5416061"/>
              <a:gd name="csX4" fmla="*/ 110532 w 2582427"/>
              <a:gd name="csY4" fmla="*/ 5355771 h 5416061"/>
              <a:gd name="csX5" fmla="*/ 130629 w 2582427"/>
              <a:gd name="csY5" fmla="*/ 5205046 h 5416061"/>
              <a:gd name="csX6" fmla="*/ 331596 w 2582427"/>
              <a:gd name="csY6" fmla="*/ 2652765 h 5416061"/>
              <a:gd name="csX7" fmla="*/ 0 w 2582427"/>
              <a:gd name="csY7" fmla="*/ 0 h 54160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582427" h="5416061">
                <a:moveTo>
                  <a:pt x="0" y="0"/>
                </a:moveTo>
                <a:lnTo>
                  <a:pt x="2160396" y="0"/>
                </a:lnTo>
                <a:lnTo>
                  <a:pt x="2582427" y="2713055"/>
                </a:lnTo>
                <a:lnTo>
                  <a:pt x="2311121" y="5416061"/>
                </a:lnTo>
                <a:lnTo>
                  <a:pt x="110532" y="5355771"/>
                </a:lnTo>
                <a:lnTo>
                  <a:pt x="130629" y="5205046"/>
                </a:lnTo>
                <a:lnTo>
                  <a:pt x="331596" y="26527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983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9EA5EBF-D122-4D55-A0A8-D2B32F383403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/>
          <a:p>
            <a:fld id="{D42ACE43-977A-4490-BC0B-08C8D4A54327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F1EA925-7DC4-ED17-D245-CDC2591C6AC7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32882" y="1688453"/>
            <a:ext cx="8173374" cy="301730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fr-FR" sz="4800" dirty="0"/>
              <a:t>RETOUR SUR LA DÉMARCHE</a:t>
            </a:r>
            <a:endParaRPr lang="fr-FR" sz="2400" dirty="0">
              <a:latin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D4C697-E926-0AAC-AFF7-5D00FC1D9A7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33375" y="6376990"/>
            <a:ext cx="890588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088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3D775C88-EC8B-DA45-761B-76FC3115288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L’élaboration du diagnostic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6FDA201-7BBC-B071-813E-F5C33D44FE24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86815" y="199489"/>
            <a:ext cx="7886700" cy="436044"/>
          </a:xfrm>
        </p:spPr>
        <p:txBody>
          <a:bodyPr anchor="ctr">
            <a:normAutofit/>
          </a:bodyPr>
          <a:lstStyle/>
          <a:p>
            <a:r>
              <a:rPr lang="fr-FR" dirty="0">
                <a:solidFill>
                  <a:schemeClr val="tx2"/>
                </a:solidFill>
                <a:latin typeface="Montserrat ExtraBold" panose="00000900000000000000" pitchFamily="2" charset="0"/>
              </a:rPr>
              <a:t>LE DIAGNOSTIC TERRITORIAL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FF7B952-FACF-3B1A-8D4C-27AED731E46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399784" y="4314944"/>
            <a:ext cx="3981797" cy="1815882"/>
          </a:xfrm>
          <a:prstGeom prst="rect">
            <a:avLst/>
          </a:prstGeom>
          <a:noFill/>
          <a:ln w="38100">
            <a:solidFill>
              <a:schemeClr val="accent5"/>
            </a:solidFill>
            <a:prstDash val="sysDash"/>
          </a:ln>
        </p:spPr>
        <p:txBody>
          <a:bodyPr wrap="square" numCol="1">
            <a:spAutoFit/>
          </a:bodyPr>
          <a:lstStyle/>
          <a:p>
            <a:pPr algn="just"/>
            <a:r>
              <a:rPr lang="fr-FR" sz="1400" dirty="0">
                <a:solidFill>
                  <a:schemeClr val="accent3"/>
                </a:solidFill>
              </a:rPr>
              <a:t>Les thématiques traitées 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accent3"/>
                </a:solidFill>
              </a:rPr>
              <a:t>Démographie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accent3"/>
                </a:solidFill>
              </a:rPr>
              <a:t>Habitat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accent3"/>
                </a:solidFill>
              </a:rPr>
              <a:t>Urbanisme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accent3"/>
                </a:solidFill>
              </a:rPr>
              <a:t>Économie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accent3"/>
                </a:solidFill>
              </a:rPr>
              <a:t>Équipements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accent3"/>
                </a:solidFill>
              </a:rPr>
              <a:t>Mobilités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accent3"/>
                </a:solidFill>
              </a:rPr>
              <a:t>Environnement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5CA849-CBFE-45FA-B041-8D5F5A0CEB7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66928" y="1421845"/>
            <a:ext cx="3628416" cy="4582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SzPts val="1500"/>
              <a:buBlip>
                <a:blip r:embed="rId8"/>
              </a:buBlip>
            </a:pPr>
            <a:r>
              <a:rPr lang="fr-FR" sz="1400" dirty="0">
                <a:solidFill>
                  <a:schemeClr val="accent3"/>
                </a:solidFill>
              </a:rPr>
              <a:t>Le travail d’élaboration du diagnostic a permis de faire </a:t>
            </a:r>
            <a:r>
              <a:rPr lang="fr-FR" sz="1400" b="1" dirty="0">
                <a:solidFill>
                  <a:schemeClr val="accent3"/>
                </a:solidFill>
              </a:rPr>
              <a:t>l’état des lieux des dynamiques territoriales et d’analyser la situation de l’ensemble des communes </a:t>
            </a:r>
            <a:r>
              <a:rPr lang="fr-FR" sz="1400" dirty="0">
                <a:solidFill>
                  <a:schemeClr val="accent3"/>
                </a:solidFill>
              </a:rPr>
              <a:t>sur plusieurs thématiques. 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SzPts val="1500"/>
              <a:buBlip>
                <a:blip r:embed="rId8"/>
              </a:buBlip>
            </a:pPr>
            <a:endParaRPr lang="fr-FR" sz="1400" dirty="0">
              <a:solidFill>
                <a:schemeClr val="accent3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SzPts val="1500"/>
              <a:buBlip>
                <a:blip r:embed="rId8"/>
              </a:buBlip>
            </a:pPr>
            <a:r>
              <a:rPr lang="fr-FR" sz="1400" dirty="0">
                <a:solidFill>
                  <a:schemeClr val="accent3"/>
                </a:solidFill>
              </a:rPr>
              <a:t>C’est une des pièces du </a:t>
            </a:r>
            <a:r>
              <a:rPr lang="fr-FR" sz="1400" b="1" dirty="0">
                <a:solidFill>
                  <a:schemeClr val="accent3"/>
                </a:solidFill>
              </a:rPr>
              <a:t>rapport de présentation</a:t>
            </a:r>
            <a:r>
              <a:rPr lang="fr-FR" sz="1400" dirty="0">
                <a:solidFill>
                  <a:schemeClr val="accent3"/>
                </a:solidFill>
              </a:rPr>
              <a:t> du PLUi, qui comprend également l’évaluation environnementale, les justifications des choix retenus pour l’élaboration du document, etc.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SzPts val="1500"/>
              <a:buBlip>
                <a:blip r:embed="rId8"/>
              </a:buBlip>
            </a:pPr>
            <a:endParaRPr lang="fr-FR" sz="1400" dirty="0">
              <a:solidFill>
                <a:schemeClr val="accent3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SzPts val="1500"/>
              <a:buBlip>
                <a:blip r:embed="rId8"/>
              </a:buBlip>
            </a:pPr>
            <a:r>
              <a:rPr lang="fr-FR" sz="1400" dirty="0">
                <a:solidFill>
                  <a:schemeClr val="accent3"/>
                </a:solidFill>
              </a:rPr>
              <a:t>Le rapport de présentation sera </a:t>
            </a:r>
            <a:r>
              <a:rPr lang="fr-FR" sz="1400" b="1" dirty="0">
                <a:solidFill>
                  <a:schemeClr val="accent3"/>
                </a:solidFill>
              </a:rPr>
              <a:t>complété et enrichi </a:t>
            </a:r>
            <a:r>
              <a:rPr lang="fr-FR" sz="1400" dirty="0">
                <a:solidFill>
                  <a:schemeClr val="accent3"/>
                </a:solidFill>
              </a:rPr>
              <a:t>tout au long de la phase réglementaire, jusqu’à l’arrêt du projet de PLUi. 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FR" sz="1500" dirty="0">
              <a:solidFill>
                <a:schemeClr val="accent3"/>
              </a:solidFill>
            </a:endParaRPr>
          </a:p>
        </p:txBody>
      </p:sp>
      <p:pic>
        <p:nvPicPr>
          <p:cNvPr id="10" name="Graphique 9" descr="Loupe avec un remplissage uni">
            <a:extLst>
              <a:ext uri="{FF2B5EF4-FFF2-40B4-BE49-F238E27FC236}">
                <a16:creationId xmlns:a16="http://schemas.microsoft.com/office/drawing/2014/main" id="{383137CF-CEAC-DB3B-C838-08ECB92CAE1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21660" y="4054570"/>
            <a:ext cx="914400" cy="9144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9EB51F1-C82E-CA6B-6E8F-2BB1F950F9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3221" y="753355"/>
            <a:ext cx="4409158" cy="330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7CB0D-F387-BE74-866C-0B31EA029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EFE2D870-44BC-CDDC-DAAE-8C1EF220145F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L’élaboration du diagnostic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C8D0EAB4-2C76-9D19-F06C-92A73945976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86815" y="199489"/>
            <a:ext cx="7886700" cy="436044"/>
          </a:xfrm>
        </p:spPr>
        <p:txBody>
          <a:bodyPr anchor="ctr">
            <a:normAutofit/>
          </a:bodyPr>
          <a:lstStyle/>
          <a:p>
            <a:r>
              <a:rPr lang="fr-FR" dirty="0">
                <a:solidFill>
                  <a:schemeClr val="tx2"/>
                </a:solidFill>
                <a:latin typeface="Montserrat ExtraBold" panose="00000900000000000000" pitchFamily="2" charset="0"/>
              </a:rPr>
              <a:t>LE DIAGNOSTIC TERRITORIAL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2B4F84-AB49-E05A-CFB7-D507F8FF020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40080" y="2282638"/>
            <a:ext cx="437632" cy="33361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30981FB-3A4D-599B-36FD-403F3C54CCC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0904" y="1352494"/>
            <a:ext cx="7996121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ea typeface="+mn-ea"/>
                <a:cs typeface="+mn-cs"/>
              </a:rPr>
              <a:t>Au lancement de la démarche de PLUi, les élus de la Communauté de communes Lyons Andelle ont identifié des grands objectifs auxquels le document devra répondre :</a:t>
            </a: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8835F98-9033-4991-969C-1CFB5A3C4DB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585382" y="2246900"/>
            <a:ext cx="486651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b="1" dirty="0">
                <a:solidFill>
                  <a:srgbClr val="516E6F"/>
                </a:solidFill>
              </a:rPr>
              <a:t>Renouveler l’offre de services du territoire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91C02F6-B2F7-4ED2-2CE3-0EFBF243D95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01050" y="4175307"/>
            <a:ext cx="437632" cy="3336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83A94B7-1DA8-B02A-E256-BC15A3E53D6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592236" y="4173783"/>
            <a:ext cx="645309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500" b="1" dirty="0">
                <a:solidFill>
                  <a:srgbClr val="516E6F"/>
                </a:solidFill>
              </a:rPr>
              <a:t>Répondre aux objectifs de transition écologique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19469F7-3FCA-21DD-49FC-A3C857A25BED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635030" y="2601719"/>
            <a:ext cx="61504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Permettre un aménagement maîtrisé</a:t>
            </a:r>
          </a:p>
          <a:p>
            <a:pPr marL="171450" marR="0" lvl="0" indent="-1714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Répartir l’offre de logements en cohérence avec le niveau de services et d’équipements des communes</a:t>
            </a:r>
          </a:p>
          <a:p>
            <a:pPr marL="171450" marR="0" lvl="0" indent="-1714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Préserver les caractéristiques architecturales et urbaines des bourgs</a:t>
            </a:r>
          </a:p>
          <a:p>
            <a:pPr marL="171450" marR="0" lvl="0" indent="-1714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Favoriser l’ouverture et les échanges avec les territoires voisins (Métropole Rouen Normandie notamment)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7BD3332-5D81-834A-589E-F88106681BAD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685352" y="4726691"/>
            <a:ext cx="523220" cy="523220"/>
            <a:chOff x="580230" y="3913078"/>
            <a:chExt cx="523220" cy="523220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506777B-04BF-792F-CAA3-87D7EB382019}"/>
                </a:ext>
              </a:extLst>
            </p:cNvPr>
            <p:cNvSpPr/>
            <p:nvPr/>
          </p:nvSpPr>
          <p:spPr>
            <a:xfrm>
              <a:off x="580230" y="3913078"/>
              <a:ext cx="523220" cy="52322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pic>
          <p:nvPicPr>
            <p:cNvPr id="16" name="Graphique 15" descr="Agriculture contour">
              <a:extLst>
                <a:ext uri="{FF2B5EF4-FFF2-40B4-BE49-F238E27FC236}">
                  <a16:creationId xmlns:a16="http://schemas.microsoft.com/office/drawing/2014/main" id="{E2872E64-0F7F-8CDF-4F44-7EC978018D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23024" y="3942337"/>
              <a:ext cx="458380" cy="45838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59BB357-BA47-0D49-4ADA-CEA944E9F5E9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682234" y="2842214"/>
            <a:ext cx="523220" cy="523220"/>
            <a:chOff x="5137665" y="3958029"/>
            <a:chExt cx="523220" cy="523220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F30FE707-6E53-BDDE-D653-055E42646FC9}"/>
                </a:ext>
              </a:extLst>
            </p:cNvPr>
            <p:cNvSpPr/>
            <p:nvPr/>
          </p:nvSpPr>
          <p:spPr>
            <a:xfrm>
              <a:off x="5137665" y="3958029"/>
              <a:ext cx="523220" cy="52322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5B99DCF4-43A4-5EBF-9FB3-5F07C264D52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247276" y="3996925"/>
              <a:ext cx="310234" cy="445428"/>
            </a:xfrm>
            <a:prstGeom prst="rect">
              <a:avLst/>
            </a:prstGeom>
          </p:spPr>
        </p:pic>
        <p:pic>
          <p:nvPicPr>
            <p:cNvPr id="20" name="Graphique 19">
              <a:extLst>
                <a:ext uri="{FF2B5EF4-FFF2-40B4-BE49-F238E27FC236}">
                  <a16:creationId xmlns:a16="http://schemas.microsoft.com/office/drawing/2014/main" id="{75B59F42-DE7E-0571-3769-5BFF771DB58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241312" y="4200541"/>
              <a:ext cx="319291" cy="241812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B273EC48-2352-4920-69B7-21204A8DD09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592236" y="4557413"/>
            <a:ext cx="619322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Préserver la qualité du patrimoine écologique de l’intercommunalité</a:t>
            </a:r>
          </a:p>
          <a:p>
            <a:pPr marL="171450" marR="0" lvl="0" indent="-1714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Favoriser une démarche de renouvellement urbain et de reconversion des friches</a:t>
            </a:r>
          </a:p>
          <a:p>
            <a:pPr marL="171450" marR="0" lvl="0" indent="-1714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Limiter et prévenir les risques naturels</a:t>
            </a:r>
          </a:p>
          <a:p>
            <a:pPr marL="171450" marR="0" lvl="0" indent="-1714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Favoriser la transition écologique en facilitant le développement des mobilités douces et en permettant le développement des énergies renouvelables et la valorisation des potentiels énergétiques existants.</a:t>
            </a:r>
          </a:p>
        </p:txBody>
      </p:sp>
    </p:spTree>
    <p:extLst>
      <p:ext uri="{BB962C8B-B14F-4D97-AF65-F5344CB8AC3E}">
        <p14:creationId xmlns:p14="http://schemas.microsoft.com/office/powerpoint/2010/main" val="2976838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466C3-7D1E-362B-32D1-2EFD9ABEF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34D034F8-AC18-D8CF-7433-FE4728914051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L’élaboration du diagnostic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36FA9EF0-ED20-D018-3C56-F60569EAD390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86815" y="199489"/>
            <a:ext cx="7886700" cy="436044"/>
          </a:xfrm>
        </p:spPr>
        <p:txBody>
          <a:bodyPr anchor="ctr">
            <a:normAutofit/>
          </a:bodyPr>
          <a:lstStyle/>
          <a:p>
            <a:r>
              <a:rPr lang="fr-FR" dirty="0">
                <a:solidFill>
                  <a:schemeClr val="tx2"/>
                </a:solidFill>
                <a:latin typeface="Montserrat ExtraBold" panose="00000900000000000000" pitchFamily="2" charset="0"/>
              </a:rPr>
              <a:t>LE DIAGNOSTIC TERRITORIAL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8A8A7A2-7CBF-ED84-5E1D-5AE6EF6CC06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20904" y="1352494"/>
            <a:ext cx="7996121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ea typeface="+mn-ea"/>
                <a:cs typeface="+mn-cs"/>
              </a:rPr>
              <a:t>Au lancement de la démarche de PLUi, les élus de la Communauté de communes Lyons Andelle ont identifié des grands objectifs auxquels le document devra répondre :</a:t>
            </a: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D1F37C9-3162-A02E-D10B-773CAB23AD1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42445" y="2261459"/>
            <a:ext cx="437632" cy="33361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C901441-6BCA-1CF0-7720-D442456D8E0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585382" y="2256136"/>
            <a:ext cx="365350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ea typeface="+mn-ea"/>
                <a:cs typeface="+mn-cs"/>
              </a:rPr>
              <a:t>Renforcer l’attractivité territoriale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B7D188F2-25B2-7490-2D82-F5D1384ACF7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2717" y="2800821"/>
            <a:ext cx="523220" cy="52322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7E3FEE1D-FBCF-7A9D-B52C-40EDE320D2C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67524" y="2799156"/>
            <a:ext cx="523220" cy="52322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E21018D2-9B86-2FF9-B07C-EB39F0C4AD85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132259" y="2797491"/>
            <a:ext cx="523220" cy="52322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pic>
        <p:nvPicPr>
          <p:cNvPr id="29" name="Graphique 28" descr="Architecture avec un remplissage uni">
            <a:extLst>
              <a:ext uri="{FF2B5EF4-FFF2-40B4-BE49-F238E27FC236}">
                <a16:creationId xmlns:a16="http://schemas.microsoft.com/office/drawing/2014/main" id="{C321E269-6EA6-D1F4-3B75-425699DD6FD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4556" y="2882617"/>
            <a:ext cx="352968" cy="352968"/>
          </a:xfrm>
          <a:prstGeom prst="rect">
            <a:avLst/>
          </a:prstGeom>
        </p:spPr>
      </p:pic>
      <p:pic>
        <p:nvPicPr>
          <p:cNvPr id="31" name="Graphique 30" descr="Magasin avec un remplissage uni">
            <a:extLst>
              <a:ext uri="{FF2B5EF4-FFF2-40B4-BE49-F238E27FC236}">
                <a16:creationId xmlns:a16="http://schemas.microsoft.com/office/drawing/2014/main" id="{CF69D8E8-9669-92AF-8D95-1E47D34DAC7E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44972" y="2899474"/>
            <a:ext cx="352967" cy="352967"/>
          </a:xfrm>
          <a:prstGeom prst="rect">
            <a:avLst/>
          </a:prstGeom>
        </p:spPr>
      </p:pic>
      <p:pic>
        <p:nvPicPr>
          <p:cNvPr id="33" name="Graphique 32" descr="Usine avec un remplissage uni">
            <a:extLst>
              <a:ext uri="{FF2B5EF4-FFF2-40B4-BE49-F238E27FC236}">
                <a16:creationId xmlns:a16="http://schemas.microsoft.com/office/drawing/2014/main" id="{9316E3A2-CC97-7D84-E7F6-32A246B47CE4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214272" y="2855215"/>
            <a:ext cx="393245" cy="393245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2D5EEB75-17AA-33A4-ECEC-4DB53A7A8A6F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624677" y="2595071"/>
            <a:ext cx="60288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Structurer l’aménagement commercial à l’échelle intercommunale</a:t>
            </a:r>
          </a:p>
          <a:p>
            <a:pPr marL="171450" marR="0" lvl="0" indent="-1714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Consolider le tissu économique du territoire et créer les conditions favorables au développement des entreprises, à l’accueil de nouvelles activités et à la création d’emploi</a:t>
            </a:r>
          </a:p>
          <a:p>
            <a:pPr marL="171450" marR="0" lvl="0" indent="-1714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Adapter et préserver le paysage pour maintenir la qualité du cadre de vie des habitants et soutenir l’attractivité touristique</a:t>
            </a:r>
          </a:p>
          <a:p>
            <a:pPr marL="171450" marR="0" lvl="0" indent="-1714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Prendre en compte les besoins des pratiques agricoles en favorisant leur développement leur diversification et leurs activités annexes (circuits courts, agritourisme, etc.)</a:t>
            </a:r>
          </a:p>
        </p:txBody>
      </p:sp>
    </p:spTree>
    <p:extLst>
      <p:ext uri="{BB962C8B-B14F-4D97-AF65-F5344CB8AC3E}">
        <p14:creationId xmlns:p14="http://schemas.microsoft.com/office/powerpoint/2010/main" val="4074117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3D775C88-EC8B-DA45-761B-76FC3115288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0709" y="753354"/>
            <a:ext cx="8278541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Le Projet d’Aménagement et de Développement Durables (PADD)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609F7CD-A30C-EB59-333A-6CC71790C7A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56034" y="1413876"/>
            <a:ext cx="74319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solidFill>
                  <a:schemeClr val="accent3"/>
                </a:solidFill>
              </a:rPr>
              <a:t>Ce document, </a:t>
            </a:r>
            <a:r>
              <a:rPr lang="fr-FR" sz="1400" b="1" dirty="0">
                <a:solidFill>
                  <a:schemeClr val="accent3"/>
                </a:solidFill>
              </a:rPr>
              <a:t>débattu le 4 juillet 2024 par le conseil communautaire, </a:t>
            </a:r>
            <a:r>
              <a:rPr lang="fr-FR" sz="1400" dirty="0">
                <a:solidFill>
                  <a:schemeClr val="accent3"/>
                </a:solidFill>
              </a:rPr>
              <a:t>est le </a:t>
            </a:r>
            <a:r>
              <a:rPr lang="fr-FR" sz="1400" b="1" dirty="0">
                <a:solidFill>
                  <a:schemeClr val="accent3"/>
                </a:solidFill>
              </a:rPr>
              <a:t>cœur politique du PLUi. </a:t>
            </a:r>
            <a:r>
              <a:rPr lang="fr-FR" sz="1400" dirty="0">
                <a:solidFill>
                  <a:schemeClr val="accent3"/>
                </a:solidFill>
              </a:rPr>
              <a:t>Il est le croisement entre les enjeux identifiés dans le diagnostic et les choix de développement portés par les élus.</a:t>
            </a:r>
          </a:p>
          <a:p>
            <a:pPr algn="just"/>
            <a:endParaRPr lang="fr-FR" sz="1400" dirty="0">
              <a:solidFill>
                <a:schemeClr val="accent3"/>
              </a:solidFill>
            </a:endParaRPr>
          </a:p>
          <a:p>
            <a:pPr algn="just"/>
            <a:r>
              <a:rPr lang="fr-FR" sz="1400" dirty="0">
                <a:solidFill>
                  <a:schemeClr val="accent3"/>
                </a:solidFill>
              </a:rPr>
              <a:t>En ce sens, </a:t>
            </a:r>
            <a:r>
              <a:rPr lang="fr-FR" sz="1400" b="1" dirty="0">
                <a:solidFill>
                  <a:schemeClr val="accent3"/>
                </a:solidFill>
              </a:rPr>
              <a:t>il définit le projet d’aménagement du territoire </a:t>
            </a:r>
            <a:r>
              <a:rPr lang="fr-FR" sz="1400" dirty="0">
                <a:solidFill>
                  <a:schemeClr val="accent3"/>
                </a:solidFill>
              </a:rPr>
              <a:t>sur l’ensemble des thématiques qui touchent à l’urbanisme.</a:t>
            </a:r>
          </a:p>
        </p:txBody>
      </p:sp>
      <p:pic>
        <p:nvPicPr>
          <p:cNvPr id="3" name="Graphique 2" descr="Lunettes 3D contour">
            <a:extLst>
              <a:ext uri="{FF2B5EF4-FFF2-40B4-BE49-F238E27FC236}">
                <a16:creationId xmlns:a16="http://schemas.microsoft.com/office/drawing/2014/main" id="{E6162842-F450-E890-4F3C-423ADC64CEE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1382595" y="2964265"/>
            <a:ext cx="669941" cy="669941"/>
          </a:xfrm>
          <a:prstGeom prst="rect">
            <a:avLst/>
          </a:prstGeom>
        </p:spPr>
      </p:pic>
      <p:pic>
        <p:nvPicPr>
          <p:cNvPr id="4" name="Graphique 3" descr="Diplôme roulé contour">
            <a:extLst>
              <a:ext uri="{FF2B5EF4-FFF2-40B4-BE49-F238E27FC236}">
                <a16:creationId xmlns:a16="http://schemas.microsoft.com/office/drawing/2014/main" id="{963062C5-66DB-0A08-4EDF-A36734EA28A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91115" y="3755401"/>
            <a:ext cx="716444" cy="71644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C3294E8-AA6A-A548-217A-A468222C730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238128" y="3145958"/>
            <a:ext cx="5612093" cy="21031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spcBef>
                <a:spcPts val="1000"/>
              </a:spcBef>
              <a:spcAft>
                <a:spcPts val="1800"/>
              </a:spcAft>
              <a:buClrTx/>
              <a:buSzPct val="80000"/>
              <a:buFontTx/>
              <a:buBlip>
                <a:blip r:embed="rId12"/>
              </a:buBlip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ea typeface="+mn-ea"/>
                <a:cs typeface="+mn-cs"/>
              </a:rPr>
              <a:t>Une vision à long terme du territoire portée par les élus, réaliste et cohérente avec les dynamiques passées ; </a:t>
            </a:r>
          </a:p>
          <a:p>
            <a:pPr marL="228600" marR="0" lvl="0" indent="-228600" algn="l" defTabSz="914400" rtl="0" eaLnBrk="1" fontAlgn="auto" latinLnBrk="0" hangingPunct="1">
              <a:spcBef>
                <a:spcPts val="1000"/>
              </a:spcBef>
              <a:spcAft>
                <a:spcPts val="1800"/>
              </a:spcAft>
              <a:buClrTx/>
              <a:buSzPct val="80000"/>
              <a:buFontTx/>
              <a:buBlip>
                <a:blip r:embed="rId12"/>
              </a:buBlip>
              <a:tabLst/>
              <a:defRPr/>
            </a:pPr>
            <a:r>
              <a:rPr lang="fr-FR" sz="1400" dirty="0">
                <a:solidFill>
                  <a:schemeClr val="accent3"/>
                </a:solidFill>
              </a:rPr>
              <a:t>Un document compatible avec ceux de portée supérieure et conforme aux lois applicables </a:t>
            </a:r>
          </a:p>
          <a:p>
            <a:pPr marL="228600" marR="0" lvl="0" indent="-228600" algn="l" defTabSz="914400" rtl="0" eaLnBrk="1" fontAlgn="auto" latinLnBrk="0" hangingPunct="1">
              <a:spcBef>
                <a:spcPts val="1000"/>
              </a:spcBef>
              <a:spcAft>
                <a:spcPts val="1800"/>
              </a:spcAft>
              <a:buClrTx/>
              <a:buSzPct val="80000"/>
              <a:buFontTx/>
              <a:buBlip>
                <a:blip r:embed="rId12"/>
              </a:buBlip>
              <a:tabLst/>
              <a:defRPr/>
            </a:pPr>
            <a:r>
              <a:rPr lang="fr-FR" sz="1400" dirty="0">
                <a:solidFill>
                  <a:schemeClr val="accent3"/>
                </a:solidFill>
              </a:rPr>
              <a:t>La définition des grandes orientations en matière d’aménagement (habitat, économie, équipement, etc.)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7" name="Graphique 6" descr="Boussole contour">
            <a:extLst>
              <a:ext uri="{FF2B5EF4-FFF2-40B4-BE49-F238E27FC236}">
                <a16:creationId xmlns:a16="http://schemas.microsoft.com/office/drawing/2014/main" id="{15A56C63-BD39-7DFC-3ADB-FEE6979CE94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39861" y="4573117"/>
            <a:ext cx="669941" cy="669941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7E05C5E6-0588-A8FF-BCF0-F2E64FBB4421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286815" y="199489"/>
            <a:ext cx="7886700" cy="436044"/>
          </a:xfrm>
        </p:spPr>
        <p:txBody>
          <a:bodyPr anchor="ctr">
            <a:normAutofit/>
          </a:bodyPr>
          <a:lstStyle/>
          <a:p>
            <a:r>
              <a:rPr lang="fr-FR" dirty="0">
                <a:solidFill>
                  <a:schemeClr val="tx2"/>
                </a:solidFill>
                <a:latin typeface="Montserrat ExtraBold" panose="00000900000000000000" pitchFamily="2" charset="0"/>
              </a:rPr>
              <a:t>PRÉSENTATION DU PADD</a:t>
            </a:r>
          </a:p>
        </p:txBody>
      </p:sp>
    </p:spTree>
    <p:extLst>
      <p:ext uri="{BB962C8B-B14F-4D97-AF65-F5344CB8AC3E}">
        <p14:creationId xmlns:p14="http://schemas.microsoft.com/office/powerpoint/2010/main" val="1294997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A7EB376B-343D-34E2-B93A-25D8FACA557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>
            <a:normAutofit/>
          </a:bodyPr>
          <a:lstStyle/>
          <a:p>
            <a:r>
              <a:rPr lang="fr-FR" dirty="0">
                <a:solidFill>
                  <a:schemeClr val="tx2"/>
                </a:solidFill>
                <a:latin typeface="Montserrat ExtraBold" panose="00000900000000000000" pitchFamily="2" charset="0"/>
              </a:rPr>
              <a:t>PRÉSENTATION DU PADD</a:t>
            </a:r>
          </a:p>
        </p:txBody>
      </p:sp>
      <p:sp>
        <p:nvSpPr>
          <p:cNvPr id="24" name="Espace réservé du texte 6">
            <a:extLst>
              <a:ext uri="{FF2B5EF4-FFF2-40B4-BE49-F238E27FC236}">
                <a16:creationId xmlns:a16="http://schemas.microsoft.com/office/drawing/2014/main" id="{450D1B79-AD34-4EA8-5435-1E4206FC8BA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La trame du PADD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34551FA-6C41-7CC1-0C42-E3B1D896C21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21953" y="1583977"/>
            <a:ext cx="650009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br>
              <a:rPr lang="fr-FR" sz="2000" b="1" u="sng" kern="0" dirty="0"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kern="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Un territoire sous influence métropolitaine qui adapte son modèle de développement et son fonctionnement </a:t>
            </a:r>
            <a:endParaRPr lang="fr-FR" sz="9600" b="1" kern="1200" dirty="0">
              <a:effectLst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E8126D4-623E-4BAF-106A-A1140613CBE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1953" y="3137668"/>
            <a:ext cx="65000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fr-FR" sz="2000" b="1" u="sng" kern="0" dirty="0">
                <a:solidFill>
                  <a:schemeClr val="tx1">
                    <a:lumMod val="75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Axe 2</a:t>
            </a:r>
            <a:br>
              <a:rPr lang="fr-FR" sz="2000" b="1" u="sng" kern="0" dirty="0">
                <a:solidFill>
                  <a:schemeClr val="tx1">
                    <a:lumMod val="75000"/>
                  </a:schemeClr>
                </a:solidFill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kern="0" dirty="0">
                <a:solidFill>
                  <a:schemeClr val="tx1">
                    <a:lumMod val="75000"/>
                  </a:schemeClr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Un territoire qui répond aux besoins des habitants en confortant son cadre de vie </a:t>
            </a:r>
            <a:endParaRPr lang="fr-FR" sz="9600" b="1" kern="1200" dirty="0">
              <a:solidFill>
                <a:schemeClr val="tx1">
                  <a:lumMod val="75000"/>
                </a:schemeClr>
              </a:solidFill>
              <a:effectLst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B9653BD-FC5C-5A1C-6F52-A03717E075F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21953" y="4383583"/>
            <a:ext cx="650009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fr-FR" sz="2000" b="1" u="sng" dirty="0">
                <a:solidFill>
                  <a:schemeClr val="accent1"/>
                </a:solidFill>
              </a:rPr>
              <a:t>Axe 3</a:t>
            </a:r>
            <a:br>
              <a:rPr lang="fr-FR" sz="2000" b="1" dirty="0">
                <a:solidFill>
                  <a:schemeClr val="accent1"/>
                </a:solidFill>
              </a:rPr>
            </a:br>
            <a:r>
              <a:rPr lang="fr-FR" sz="2000" b="1" dirty="0">
                <a:solidFill>
                  <a:schemeClr val="accent1"/>
                </a:solidFill>
              </a:rPr>
              <a:t>Un territoire engagé pour la préservation de son environnement et son adaptation au changement climatique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0DC13DE-76A3-1A8A-2B35-632DF46C512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136457" y="1396248"/>
            <a:ext cx="871086" cy="4001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kern="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Axe 1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9BCAB1F-F6F2-B461-CFA7-7A23269E89B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136457" y="3095145"/>
            <a:ext cx="871086" cy="40011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kern="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Axe 2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368BF59-2D85-41E5-FBC4-96E85D22A6B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136457" y="4336804"/>
            <a:ext cx="871086" cy="4001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kern="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Axe 3</a:t>
            </a:r>
            <a:endParaRPr lang="fr-F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411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A7EB376B-343D-34E2-B93A-25D8FACA557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>
            <a:normAutofit/>
          </a:bodyPr>
          <a:lstStyle/>
          <a:p>
            <a:r>
              <a:rPr lang="fr-FR" dirty="0">
                <a:solidFill>
                  <a:schemeClr val="tx2"/>
                </a:solidFill>
                <a:latin typeface="Montserrat ExtraBold" panose="00000900000000000000" pitchFamily="2" charset="0"/>
              </a:rPr>
              <a:t>PRÉSENTATION DU PADD</a:t>
            </a:r>
          </a:p>
        </p:txBody>
      </p:sp>
      <p:sp>
        <p:nvSpPr>
          <p:cNvPr id="24" name="Espace réservé du texte 6">
            <a:extLst>
              <a:ext uri="{FF2B5EF4-FFF2-40B4-BE49-F238E27FC236}">
                <a16:creationId xmlns:a16="http://schemas.microsoft.com/office/drawing/2014/main" id="{450D1B79-AD34-4EA8-5435-1E4206FC8BA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/>
              <a:t>Axe 1 : Un territoire sous influence métropolitaine qui adapte son modèle de développement et son fonctionnement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AB949DD-B9DC-B1B8-C548-C1C44BCC238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62534" y="1708108"/>
            <a:ext cx="7916326" cy="81560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Objectif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 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Présenter les grands déterminants de la stratégie territoriale et expliciter le projet politique pour le futur du territoire dans ses grandes orientations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E77B80A-3AC6-F1CC-E0A9-8615EA03D4B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549481" y="3089637"/>
            <a:ext cx="58033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56165"/>
                </a:solidFill>
                <a:effectLst/>
                <a:uLnTx/>
                <a:uFillTx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Adapter les pratiques d’aménagement aux enjeux liés à la consommation d’espace et à l’artificialisation des sols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212DA02-C8BB-828C-4C6A-851B284A001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91134" y="3167281"/>
            <a:ext cx="1758347" cy="410236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>
                <a:cs typeface="Arial" panose="020B0604020202020204" pitchFamily="34" charset="0"/>
              </a:rPr>
              <a:t>Orientation 1.1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5BC1FC1-68A5-A510-0AD1-E7DA3BE15CC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549482" y="3983456"/>
            <a:ext cx="38201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56165"/>
                </a:solidFill>
                <a:effectLst/>
                <a:uLnTx/>
                <a:uFillTx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Pondérer l’influence des métropoles sur le territoire Lyons Andelle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EA6ED5F-05A8-3A76-E80D-AD5DE4E9222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91134" y="4061100"/>
            <a:ext cx="1758347" cy="410236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>
                <a:cs typeface="Arial" panose="020B0604020202020204" pitchFamily="34" charset="0"/>
              </a:rPr>
              <a:t>Orientation 1.2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1EDE23-282B-FC61-E5D9-7FDFE7E0751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49481" y="4895285"/>
            <a:ext cx="35395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56165"/>
                </a:solidFill>
                <a:effectLst/>
                <a:uLnTx/>
                <a:uFillTx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Consolider et rééquilibrer l’organisation interne du territoire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F00EE8C-1CB4-9DAF-8DA7-D9A95D4BA27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791134" y="4982555"/>
            <a:ext cx="1758347" cy="410236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>
                <a:cs typeface="Arial" panose="020B0604020202020204" pitchFamily="34" charset="0"/>
              </a:rPr>
              <a:t>Orientation 1.3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D835551-BBD1-7E1D-A19C-A76F08B67880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6455121" y="4007775"/>
            <a:ext cx="2201108" cy="1563714"/>
            <a:chOff x="4562341" y="2560153"/>
            <a:chExt cx="3611174" cy="276148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2D5CA09-EE58-5385-F1A0-3C6576CDF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562341" y="2560153"/>
              <a:ext cx="3611174" cy="2761486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537A01E-76F2-E1A7-1875-5B2DB680CF59}"/>
                </a:ext>
              </a:extLst>
            </p:cNvPr>
            <p:cNvSpPr/>
            <p:nvPr/>
          </p:nvSpPr>
          <p:spPr>
            <a:xfrm>
              <a:off x="4562341" y="2971800"/>
              <a:ext cx="257309" cy="10953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</p:grpSp>
      <p:sp>
        <p:nvSpPr>
          <p:cNvPr id="13" name="ZoneTexte 3">
            <a:extLst>
              <a:ext uri="{FF2B5EF4-FFF2-40B4-BE49-F238E27FC236}">
                <a16:creationId xmlns:a16="http://schemas.microsoft.com/office/drawing/2014/main" id="{F8C4DDAB-8DC4-4607-D9EC-FE3816B34F6F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4229738" y="5532521"/>
            <a:ext cx="424912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900" i="1" dirty="0">
                <a:solidFill>
                  <a:schemeClr val="accent3"/>
                </a:solidFill>
              </a:rPr>
              <a:t>Source : Ville Ouverte </a:t>
            </a:r>
          </a:p>
        </p:txBody>
      </p:sp>
    </p:spTree>
    <p:extLst>
      <p:ext uri="{BB962C8B-B14F-4D97-AF65-F5344CB8AC3E}">
        <p14:creationId xmlns:p14="http://schemas.microsoft.com/office/powerpoint/2010/main" val="1853399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A7EB376B-343D-34E2-B93A-25D8FACA557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>
            <a:normAutofit/>
          </a:bodyPr>
          <a:lstStyle/>
          <a:p>
            <a:r>
              <a:rPr lang="fr-FR" dirty="0">
                <a:solidFill>
                  <a:schemeClr val="tx2"/>
                </a:solidFill>
                <a:latin typeface="Montserrat ExtraBold" panose="00000900000000000000" pitchFamily="2" charset="0"/>
              </a:rPr>
              <a:t>PRÉSENTATION DU PADD</a:t>
            </a:r>
          </a:p>
        </p:txBody>
      </p:sp>
      <p:sp>
        <p:nvSpPr>
          <p:cNvPr id="24" name="Espace réservé du texte 6">
            <a:extLst>
              <a:ext uri="{FF2B5EF4-FFF2-40B4-BE49-F238E27FC236}">
                <a16:creationId xmlns:a16="http://schemas.microsoft.com/office/drawing/2014/main" id="{450D1B79-AD34-4EA8-5435-1E4206FC8BA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5AEC4">
                    <a:lumMod val="75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Axe 2 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5AEC4">
                    <a:lumMod val="75000"/>
                  </a:srgbClr>
                </a:solidFill>
                <a:effectLst/>
                <a:uLnTx/>
                <a:uFillTx/>
                <a:ea typeface="SimSun" panose="02010600030101010101" pitchFamily="2" charset="-122"/>
                <a:cs typeface="Arial" panose="020B0604020202020204" pitchFamily="34" charset="0"/>
              </a:rPr>
              <a:t>Un territoire qui répond aux besoins des habitants en confortant son cadre de vie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5AEC4">
                  <a:lumMod val="75000"/>
                </a:srgb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1759652-DFE9-24A2-DCD3-D87813A7162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62534" y="1708107"/>
            <a:ext cx="8012362" cy="815608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Objectif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 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Mettre en œuvre un modèle de développement et d’aménagement adapté aux besoins présents et futurs des habitants et aux enjeux écologiques  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itchFamily="2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D3E14AA-C4E3-AB29-335C-0CF1F6C23E2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549481" y="2822269"/>
            <a:ext cx="35811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56165"/>
                </a:solidFill>
                <a:effectLst/>
                <a:uLnTx/>
                <a:uFillTx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Renforcer la politique d’accueil de nouveaux habitants, grâce au développement d’un parcours résidentiel raisonné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098CE97-2A21-9123-49BD-50135959323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91134" y="3116961"/>
            <a:ext cx="1758347" cy="410236"/>
          </a:xfrm>
          <a:prstGeom prst="round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>
                <a:cs typeface="Arial" panose="020B0604020202020204" pitchFamily="34" charset="0"/>
              </a:rPr>
              <a:t>Orientation 2.1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7847206-6197-87B3-48CC-A9DC7052E70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549481" y="3953800"/>
            <a:ext cx="35811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56165"/>
                </a:solidFill>
                <a:effectLst/>
                <a:uLnTx/>
                <a:uFillTx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Porter un projet de territoire réaliste qui permette de répondre aux besoins des habitants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11EF912-E36A-D0F1-C5BD-171B4C04448C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91135" y="4134589"/>
            <a:ext cx="1758347" cy="410236"/>
          </a:xfrm>
          <a:prstGeom prst="round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>
                <a:cs typeface="Arial" panose="020B0604020202020204" pitchFamily="34" charset="0"/>
              </a:rPr>
              <a:t>Orientation 2.2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CF54E56-189C-F91C-08AC-FCFEF281B70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91134" y="5252584"/>
            <a:ext cx="1758347" cy="410236"/>
          </a:xfrm>
          <a:prstGeom prst="round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>
                <a:cs typeface="Arial" panose="020B0604020202020204" pitchFamily="34" charset="0"/>
              </a:rPr>
              <a:t>Orientation 2.3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E0B5E36-8C41-8750-8770-67D9B8B4AEF9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549482" y="4857610"/>
            <a:ext cx="34460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56165"/>
                </a:solidFill>
                <a:effectLst/>
                <a:uLnTx/>
                <a:uFillTx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Soutenir le développement des secteurs économiques en valorisant les ressources du territoire, son identité et l’emploi local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100B793-DA0F-2836-906A-360B719671A8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4451929" y="2563998"/>
            <a:ext cx="4415168" cy="3455116"/>
            <a:chOff x="4451929" y="2563998"/>
            <a:chExt cx="4415168" cy="3455116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C49BFEF-2E3F-6DE4-A2A2-FAA54D31BE18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6021209" y="3880925"/>
              <a:ext cx="2035130" cy="1949960"/>
            </a:xfrm>
            <a:prstGeom prst="rect">
              <a:avLst/>
            </a:prstGeom>
          </p:spPr>
        </p:pic>
        <p:sp>
          <p:nvSpPr>
            <p:cNvPr id="13" name="ZoneTexte 3">
              <a:extLst>
                <a:ext uri="{FF2B5EF4-FFF2-40B4-BE49-F238E27FC236}">
                  <a16:creationId xmlns:a16="http://schemas.microsoft.com/office/drawing/2014/main" id="{8E2F1409-BA5A-6060-C60F-2B8E06ADA313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4451929" y="5788282"/>
              <a:ext cx="4249122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fr-FR" sz="900" i="1" dirty="0">
                  <a:solidFill>
                    <a:schemeClr val="accent3"/>
                  </a:solidFill>
                </a:rPr>
                <a:t>Source : Ville Ouverte </a:t>
              </a: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B15CF70-ED9E-BA2B-F5FD-E18A21AC5B6D}"/>
                </a:ext>
              </a:extLst>
            </p:cNvPr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8"/>
            <a:stretch>
              <a:fillRect/>
            </a:stretch>
          </p:blipFill>
          <p:spPr>
            <a:xfrm>
              <a:off x="6576490" y="2563998"/>
              <a:ext cx="2035130" cy="1432788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BAADC6D-A83D-AB18-0CDD-D7EFA7A2A9C6}"/>
                </a:ext>
              </a:extLst>
            </p:cNvPr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7838633" y="3766834"/>
              <a:ext cx="1028464" cy="11457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7033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A7EB376B-343D-34E2-B93A-25D8FACA557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>
            <a:normAutofit/>
          </a:bodyPr>
          <a:lstStyle/>
          <a:p>
            <a:r>
              <a:rPr lang="fr-FR" dirty="0">
                <a:solidFill>
                  <a:schemeClr val="tx2"/>
                </a:solidFill>
                <a:latin typeface="Montserrat ExtraBold" panose="00000900000000000000" pitchFamily="2" charset="0"/>
              </a:rPr>
              <a:t>PRÉSENTATION DU PADD</a:t>
            </a:r>
            <a:endParaRPr lang="fr-FR" sz="2800" dirty="0">
              <a:solidFill>
                <a:schemeClr val="tx2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24" name="Espace réservé du texte 6">
            <a:extLst>
              <a:ext uri="{FF2B5EF4-FFF2-40B4-BE49-F238E27FC236}">
                <a16:creationId xmlns:a16="http://schemas.microsoft.com/office/drawing/2014/main" id="{450D1B79-AD34-4EA8-5435-1E4206FC8BA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1"/>
                </a:solidFill>
              </a:rPr>
              <a:t>Axe 3 : Un territoire engagé pour la préservation de son environnement et son adaptation au changement climatique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37F2AD5-F57E-F154-1FA0-801028B26F3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87138" y="2787808"/>
            <a:ext cx="34252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defRPr/>
            </a:pPr>
            <a:r>
              <a:rPr lang="fr-FR" sz="1600" b="1" dirty="0">
                <a:solidFill>
                  <a:schemeClr val="accent3"/>
                </a:solidFill>
                <a:latin typeface="Raleway" pitchFamily="2" charset="0"/>
                <a:cs typeface="Times New Roman" panose="02020603050405020304" pitchFamily="18" charset="0"/>
              </a:rPr>
              <a:t>Préserver l’identité du territoire au travers de ses composantes naturelles et patrimoniales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Raleway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C401FBA-A63F-226A-BF98-D693F798F5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28790" y="3037519"/>
            <a:ext cx="1758347" cy="41023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>
                <a:cs typeface="Arial" panose="020B0604020202020204" pitchFamily="34" charset="0"/>
              </a:rPr>
              <a:t>Orientation 3.1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C1F7837-F43C-0C4F-9074-1D7484D2B26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87138" y="3870356"/>
            <a:ext cx="33525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defRPr/>
            </a:pPr>
            <a:r>
              <a:rPr lang="fr-FR" sz="1600" b="1" dirty="0">
                <a:solidFill>
                  <a:schemeClr val="accent3"/>
                </a:solidFill>
                <a:latin typeface="Raleway" pitchFamily="2" charset="0"/>
                <a:cs typeface="Times New Roman" panose="02020603050405020304" pitchFamily="18" charset="0"/>
              </a:rPr>
              <a:t>Accompagner la transition énergétique du territoire et son adaptation aux effets du changement climatique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E6A3561-1B1A-653F-BD30-ADD841033A70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28791" y="4186228"/>
            <a:ext cx="1758347" cy="41023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>
                <a:cs typeface="Arial" panose="020B0604020202020204" pitchFamily="34" charset="0"/>
              </a:rPr>
              <a:t>Orientation 3.2 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568098F-B691-9E10-5289-3BF8EA2385CB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28790" y="5329871"/>
            <a:ext cx="1758347" cy="41023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>
                <a:cs typeface="Arial" panose="020B0604020202020204" pitchFamily="34" charset="0"/>
              </a:rPr>
              <a:t>Orientation 3.3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C4830CE-A647-A2FA-EBA1-807E48D51E51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87138" y="5143754"/>
            <a:ext cx="33525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defRPr/>
            </a:pPr>
            <a:r>
              <a:rPr lang="fr-FR" sz="1600" b="1" dirty="0">
                <a:solidFill>
                  <a:schemeClr val="accent3"/>
                </a:solidFill>
                <a:latin typeface="Raleway" pitchFamily="2" charset="0"/>
                <a:cs typeface="Times New Roman" panose="02020603050405020304" pitchFamily="18" charset="0"/>
              </a:rPr>
              <a:t> Réduire l’exposition des habitants du territoire aux risques et aux nuisances 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EF57E37-28EC-E9E1-F5AA-EFD06B9555E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62534" y="1708107"/>
            <a:ext cx="7916326" cy="81560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Objectif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 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Retranscrire les ambitions </a:t>
            </a:r>
            <a:r>
              <a:rPr lang="fr-FR" sz="1400" dirty="0">
                <a:solidFill>
                  <a:schemeClr val="bg1"/>
                </a:solidFill>
                <a:latin typeface="Raleway" pitchFamily="2" charset="0"/>
              </a:rPr>
              <a:t>des communes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 vis-à-vis de la préservation de son environnement et de l’adaptation du territoire au changement climatique 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itchFamily="2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ZoneTexte 2">
            <a:extLst>
              <a:ext uri="{FF2B5EF4-FFF2-40B4-BE49-F238E27FC236}">
                <a16:creationId xmlns:a16="http://schemas.microsoft.com/office/drawing/2014/main" id="{2053E816-B524-164E-E05F-62D2A7E558C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199647" y="4946174"/>
            <a:ext cx="279678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900" i="1" dirty="0">
                <a:solidFill>
                  <a:schemeClr val="accent3"/>
                </a:solidFill>
              </a:rPr>
              <a:t>Ensemble d’éléments paysagers favorables à la régulation des ruissellements : talus enherbés, haies arborées et arbres isolés  Lyons-la-Forêt</a:t>
            </a:r>
            <a:endParaRPr lang="fr-FR" sz="1100" i="1" dirty="0">
              <a:solidFill>
                <a:schemeClr val="accent3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5149272-75D2-2248-5112-7EE167D28019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26" b="11542"/>
          <a:stretch/>
        </p:blipFill>
        <p:spPr>
          <a:xfrm>
            <a:off x="6108225" y="3201932"/>
            <a:ext cx="2979628" cy="163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9655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34ED2-4335-E11D-A21B-1047EB224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D67946A-861B-99DD-91F3-40126B043772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/>
          <a:p>
            <a:fld id="{D42ACE43-977A-4490-BC0B-08C8D4A54327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8F2E008-D270-69D7-7BE4-2CA977AED906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30159" y="1688453"/>
            <a:ext cx="7978820" cy="301730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fr-FR" sz="4800" dirty="0">
                <a:solidFill>
                  <a:schemeClr val="tx2"/>
                </a:solidFill>
                <a:latin typeface="Montserrat ExtraBold" panose="00000900000000000000" pitchFamily="2" charset="0"/>
              </a:rPr>
              <a:t>LES PIÈCES OPPOSABLES AUX AUTORISATIONS D’URBANISME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01281C-9705-C277-EB69-B191675F20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33375" y="6376990"/>
            <a:ext cx="890588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74442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A47A0CE-1D0B-956B-6A81-D9DE9BB9309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884341" y="4121736"/>
            <a:ext cx="1910137" cy="829733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sym typeface="Barlow"/>
              </a:rPr>
              <a:t>Mettre en valeur le patrimoine bâti et naturel, accompagner les transitions</a:t>
            </a:r>
          </a:p>
        </p:txBody>
      </p:sp>
      <p:cxnSp>
        <p:nvCxnSpPr>
          <p:cNvPr id="3" name="Connecteur : en arc 2">
            <a:extLst>
              <a:ext uri="{FF2B5EF4-FFF2-40B4-BE49-F238E27FC236}">
                <a16:creationId xmlns:a16="http://schemas.microsoft.com/office/drawing/2014/main" id="{7A652E8B-9A80-2B42-DAE5-B28DBBD47001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 rot="5400000">
            <a:off x="3422836" y="3396514"/>
            <a:ext cx="775815" cy="1504364"/>
          </a:xfrm>
          <a:prstGeom prst="curvedConnector2">
            <a:avLst/>
          </a:prstGeom>
          <a:ln w="19050">
            <a:solidFill>
              <a:schemeClr val="accent3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 : en arc 3">
            <a:extLst>
              <a:ext uri="{FF2B5EF4-FFF2-40B4-BE49-F238E27FC236}">
                <a16:creationId xmlns:a16="http://schemas.microsoft.com/office/drawing/2014/main" id="{FBB7733C-4866-7B8B-97BF-D5C66C20FBB4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 rot="5400000">
            <a:off x="3125737" y="4156901"/>
            <a:ext cx="1833300" cy="1041077"/>
          </a:xfrm>
          <a:prstGeom prst="curvedConnector2">
            <a:avLst/>
          </a:prstGeom>
          <a:ln w="19050">
            <a:solidFill>
              <a:schemeClr val="accent3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 : en arc 5">
            <a:extLst>
              <a:ext uri="{FF2B5EF4-FFF2-40B4-BE49-F238E27FC236}">
                <a16:creationId xmlns:a16="http://schemas.microsoft.com/office/drawing/2014/main" id="{4AEDBA71-7D1B-D876-0DDA-D169FE279F7B}"/>
              </a:ext>
            </a:extLst>
          </p:cNvPr>
          <p:cNvCxnSpPr>
            <a:endCxn id="2" idx="1"/>
          </p:cNvCxnSpPr>
          <p:nvPr>
            <p:custDataLst>
              <p:tags r:id="rId4"/>
            </p:custDataLst>
          </p:nvPr>
        </p:nvCxnSpPr>
        <p:spPr>
          <a:xfrm rot="16200000" flipH="1">
            <a:off x="4835726" y="3487988"/>
            <a:ext cx="775814" cy="1321416"/>
          </a:xfrm>
          <a:prstGeom prst="curvedConnector2">
            <a:avLst/>
          </a:prstGeom>
          <a:ln w="19050">
            <a:solidFill>
              <a:schemeClr val="accent3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 : en arc 6">
            <a:extLst>
              <a:ext uri="{FF2B5EF4-FFF2-40B4-BE49-F238E27FC236}">
                <a16:creationId xmlns:a16="http://schemas.microsoft.com/office/drawing/2014/main" id="{D4704988-1E72-2D36-991E-6F74ABE9D620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 rot="16200000" flipH="1">
            <a:off x="4082378" y="4241336"/>
            <a:ext cx="1833299" cy="872204"/>
          </a:xfrm>
          <a:prstGeom prst="curvedConnector2">
            <a:avLst/>
          </a:prstGeom>
          <a:ln w="19050">
            <a:solidFill>
              <a:schemeClr val="accent3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B3E5DD-A05A-78B3-21BA-D80B07EAF61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06205" y="4017542"/>
            <a:ext cx="2252356" cy="1038123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sym typeface="Barlow"/>
              </a:rPr>
              <a:t>Déterminer l’usage des sols (constructibilité des terrains ou non, destinations autorisées ou interdites…)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C834587-6EAE-B788-A49B-A3052AAE58A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529130" y="5161286"/>
            <a:ext cx="1992718" cy="865605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Détailler les règles de construction (type de bâtiment, volume, taille…) 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A7EB376B-343D-34E2-B93A-25D8FACA5576}"/>
              </a:ext>
            </a:extLst>
          </p:cNvPr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286814" y="144073"/>
            <a:ext cx="8857185" cy="436044"/>
          </a:xfrm>
        </p:spPr>
        <p:txBody>
          <a:bodyPr anchor="ctr">
            <a:noAutofit/>
          </a:bodyPr>
          <a:lstStyle/>
          <a:p>
            <a:r>
              <a:rPr lang="fr-FR" sz="2000" dirty="0">
                <a:solidFill>
                  <a:schemeClr val="tx2"/>
                </a:solidFill>
                <a:latin typeface="Montserrat ExtraBold" panose="00000900000000000000" pitchFamily="2" charset="0"/>
              </a:rPr>
              <a:t>LES PIÈCES OPPOSABLES AUX AUTORISATIONS D’URBANISME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5212691-4ABF-79DE-8E43-C628DC6ED13D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La déclinaison du PADD dans les pièces opposables du PLUi </a:t>
            </a:r>
          </a:p>
        </p:txBody>
      </p:sp>
      <p:pic>
        <p:nvPicPr>
          <p:cNvPr id="19" name="Image 18" descr="Une image contenant dessin, Graphique, cercle, clipart&#10;&#10;Description générée automatiquement">
            <a:extLst>
              <a:ext uri="{FF2B5EF4-FFF2-40B4-BE49-F238E27FC236}">
                <a16:creationId xmlns:a16="http://schemas.microsoft.com/office/drawing/2014/main" id="{45ACEF01-FF3C-1841-D47A-35082DEB90E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3" t="9941" r="9109" b="9941"/>
          <a:stretch/>
        </p:blipFill>
        <p:spPr>
          <a:xfrm>
            <a:off x="3493812" y="1227803"/>
            <a:ext cx="2121797" cy="151770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0DAA608C-5C0E-1AC3-E60B-80F352F6A8B8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25746" y="2789386"/>
            <a:ext cx="1447827" cy="3539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05AEC4"/>
                </a:solidFill>
                <a:effectLst/>
                <a:uLnTx/>
                <a:uFillTx/>
                <a:latin typeface="Raleway"/>
                <a:ea typeface="+mn-ea"/>
                <a:cs typeface="+mn-cs"/>
                <a:sym typeface="Barlow Medium"/>
              </a:rPr>
              <a:t>PADD</a:t>
            </a: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rgbClr val="05AEC4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7999C4DA-D04F-FC6E-A48F-377793A2188F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4568884" y="3139263"/>
            <a:ext cx="0" cy="3109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2" name="Google Shape;200;p5">
            <a:extLst>
              <a:ext uri="{FF2B5EF4-FFF2-40B4-BE49-F238E27FC236}">
                <a16:creationId xmlns:a16="http://schemas.microsoft.com/office/drawing/2014/main" id="{1F364E7C-3292-EF43-7843-6AFCAF8044B4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2321737" y="3504276"/>
            <a:ext cx="4482375" cy="256513"/>
          </a:xfrm>
          <a:prstGeom prst="wedgeRectCallout">
            <a:avLst>
              <a:gd name="adj1" fmla="val 47978"/>
              <a:gd name="adj2" fmla="val 28641"/>
            </a:avLst>
          </a:prstGeom>
          <a:solidFill>
            <a:schemeClr val="tx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Barlow"/>
                <a:cs typeface="Barlow"/>
                <a:sym typeface="Barlow"/>
              </a:rPr>
              <a:t>Déclinaison réglementaire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26EEEB9-7B86-E966-DE9C-D5E55F4B905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5435129" y="5230218"/>
            <a:ext cx="1992718" cy="727739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1"/>
                </a:solidFill>
                <a:sym typeface="Barlow"/>
              </a:rPr>
              <a:t>Prémunir le territoire des risques et des nuisances</a:t>
            </a:r>
          </a:p>
        </p:txBody>
      </p:sp>
    </p:spTree>
    <p:extLst>
      <p:ext uri="{BB962C8B-B14F-4D97-AF65-F5344CB8AC3E}">
        <p14:creationId xmlns:p14="http://schemas.microsoft.com/office/powerpoint/2010/main" val="28486371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5212691-4ABF-79DE-8E43-C628DC6ED13D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La traduction réglementaire du PADD : les pièces opposables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A1081AD-8325-B477-3447-D5943B37DF59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208340" y="3223968"/>
            <a:ext cx="47210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80926735-BC43-D639-AEAE-4331246EC5EB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6920720" y="3223968"/>
            <a:ext cx="0" cy="67460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87EFDC8-087C-A8E4-DA3F-73858EAB047F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091502" y="1227803"/>
            <a:ext cx="6877973" cy="4997327"/>
            <a:chOff x="1091502" y="1227803"/>
            <a:chExt cx="6877973" cy="4997327"/>
          </a:xfrm>
        </p:grpSpPr>
        <p:pic>
          <p:nvPicPr>
            <p:cNvPr id="2" name="Image 1" descr="Une image contenant dessin, Graphique, cercle, clipart&#10;&#10;Description générée automatiquement">
              <a:extLst>
                <a:ext uri="{FF2B5EF4-FFF2-40B4-BE49-F238E27FC236}">
                  <a16:creationId xmlns:a16="http://schemas.microsoft.com/office/drawing/2014/main" id="{8812E0BD-E153-E1E5-D149-02F34BA6F024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83" t="9941" r="9109" b="9941"/>
            <a:stretch/>
          </p:blipFill>
          <p:spPr>
            <a:xfrm>
              <a:off x="3493812" y="1227803"/>
              <a:ext cx="2121797" cy="1517702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03CDD0CC-3CF4-EA1F-E1E2-DF9B9BD434DD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3825746" y="2789386"/>
              <a:ext cx="1447827" cy="35394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anchor="ctr">
              <a:spAutoFit/>
            </a:bodyPr>
            <a:lstStyle/>
            <a:p>
              <a:pPr algn="ctr"/>
              <a:r>
                <a:rPr lang="fr-FR" sz="1700" b="1" dirty="0">
                  <a:sym typeface="Barlow Medium"/>
                </a:rPr>
                <a:t>PADD</a:t>
              </a:r>
              <a:endParaRPr lang="fr-FR" sz="1700" dirty="0"/>
            </a:p>
          </p:txBody>
        </p: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7FD29E54-FF19-F823-118C-FB1F657FCE05}"/>
                </a:ext>
              </a:extLst>
            </p:cNvPr>
            <p:cNvCxnSpPr>
              <a:cxnSpLocks/>
            </p:cNvCxnSpPr>
            <p:nvPr>
              <p:custDataLst>
                <p:tags r:id="rId8"/>
              </p:custDataLst>
            </p:nvPr>
          </p:nvCxnSpPr>
          <p:spPr>
            <a:xfrm>
              <a:off x="4568884" y="3223968"/>
              <a:ext cx="0" cy="67460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73ED1E13-489F-444E-BA6A-151E800C9C1E}"/>
                </a:ext>
              </a:extLst>
            </p:cNvPr>
            <p:cNvCxnSpPr>
              <a:cxnSpLocks/>
            </p:cNvCxnSpPr>
            <p:nvPr>
              <p:custDataLst>
                <p:tags r:id="rId9"/>
              </p:custDataLst>
            </p:nvPr>
          </p:nvCxnSpPr>
          <p:spPr>
            <a:xfrm>
              <a:off x="2208340" y="3223968"/>
              <a:ext cx="0" cy="67460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3" name="Google Shape;200;p5">
              <a:extLst>
                <a:ext uri="{FF2B5EF4-FFF2-40B4-BE49-F238E27FC236}">
                  <a16:creationId xmlns:a16="http://schemas.microsoft.com/office/drawing/2014/main" id="{7E059441-00D9-4568-029B-29B18DF420ED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2321737" y="3268920"/>
              <a:ext cx="4482375" cy="256513"/>
            </a:xfrm>
            <a:prstGeom prst="wedgeRectCallout">
              <a:avLst>
                <a:gd name="adj1" fmla="val 47978"/>
                <a:gd name="adj2" fmla="val 28641"/>
              </a:avLst>
            </a:prstGeom>
            <a:solidFill>
              <a:schemeClr val="tx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600" b="1" dirty="0">
                  <a:solidFill>
                    <a:schemeClr val="bg1"/>
                  </a:solidFill>
                  <a:ea typeface="Barlow"/>
                  <a:cs typeface="Barlow"/>
                  <a:sym typeface="Barlow"/>
                </a:rPr>
                <a:t>Déclinaison réglementaire</a:t>
              </a:r>
              <a:endParaRPr dirty="0">
                <a:solidFill>
                  <a:schemeClr val="bg1"/>
                </a:solidFill>
              </a:endParaRPr>
            </a:p>
          </p:txBody>
        </p: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2EE3B7D7-20D8-2BA4-4F00-3B4AA6E85359}"/>
                </a:ext>
              </a:extLst>
            </p:cNvPr>
            <p:cNvGrpSpPr/>
            <p:nvPr/>
          </p:nvGrpSpPr>
          <p:grpSpPr>
            <a:xfrm>
              <a:off x="1091502" y="4013438"/>
              <a:ext cx="6877973" cy="2211692"/>
              <a:chOff x="1091502" y="4013438"/>
              <a:chExt cx="6877973" cy="2211692"/>
            </a:xfrm>
          </p:grpSpPr>
          <p:cxnSp>
            <p:nvCxnSpPr>
              <p:cNvPr id="4" name="Connecteur droit 3">
                <a:extLst>
                  <a:ext uri="{FF2B5EF4-FFF2-40B4-BE49-F238E27FC236}">
                    <a16:creationId xmlns:a16="http://schemas.microsoft.com/office/drawing/2014/main" id="{B7594D6D-B305-579C-E13C-C488A90271C1}"/>
                  </a:ext>
                </a:extLst>
              </p:cNvPr>
              <p:cNvCxnSpPr>
                <a:cxnSpLocks/>
              </p:cNvCxnSpPr>
              <p:nvPr>
                <p:custDataLst>
                  <p:tags r:id="rId11"/>
                </p:custDataLst>
              </p:nvPr>
            </p:nvCxnSpPr>
            <p:spPr>
              <a:xfrm>
                <a:off x="2971877" y="6052216"/>
                <a:ext cx="3661602" cy="0"/>
              </a:xfrm>
              <a:prstGeom prst="line">
                <a:avLst/>
              </a:prstGeom>
              <a:ln w="28575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4F9CFD77-A800-80BB-9BC3-8D708C5408CC}"/>
                  </a:ext>
                </a:extLst>
              </p:cNvPr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5906701" y="5871187"/>
                <a:ext cx="1447827" cy="353943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fr-FR" sz="1700" b="1" dirty="0">
                    <a:solidFill>
                      <a:schemeClr val="bg1"/>
                    </a:solidFill>
                    <a:ea typeface="Barlow Medium"/>
                    <a:cs typeface="Barlow Medium"/>
                    <a:sym typeface="Barlow Medium"/>
                  </a:rPr>
                  <a:t>OAP</a:t>
                </a:r>
                <a:endParaRPr lang="fr-FR" sz="17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E01071F-3581-EF85-EEE5-F9143F1DD014}"/>
                  </a:ext>
                </a:extLst>
              </p:cNvPr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546358" y="5859741"/>
                <a:ext cx="1444742" cy="353943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fr-FR" sz="1700" b="1" dirty="0">
                    <a:solidFill>
                      <a:schemeClr val="bg1"/>
                    </a:solidFill>
                    <a:ea typeface="Barlow Medium"/>
                    <a:cs typeface="Barlow Medium"/>
                    <a:sym typeface="Barlow Medium"/>
                  </a:rPr>
                  <a:t>ZONAGE </a:t>
                </a:r>
                <a:endParaRPr lang="fr-FR" sz="17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4390E8B-33A2-7CBC-1432-EE81DCAA8EFC}"/>
                  </a:ext>
                </a:extLst>
              </p:cNvPr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3809213" y="5859742"/>
                <a:ext cx="1519342" cy="353943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fr-FR" sz="1700" b="1" dirty="0">
                    <a:solidFill>
                      <a:schemeClr val="bg1"/>
                    </a:solidFill>
                    <a:ea typeface="Barlow Medium"/>
                    <a:cs typeface="Barlow Medium"/>
                    <a:sym typeface="Barlow Medium"/>
                  </a:rPr>
                  <a:t>RÈGLEMENT</a:t>
                </a:r>
                <a:endParaRPr lang="fr-FR" sz="17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8EE514D5-05F2-8861-2EC8-F1CFCACD2FF4}"/>
                  </a:ext>
                </a:extLst>
              </p:cNvPr>
              <p:cNvGrpSpPr/>
              <p:nvPr/>
            </p:nvGrpSpPr>
            <p:grpSpPr>
              <a:xfrm>
                <a:off x="1091502" y="4013438"/>
                <a:ext cx="6877973" cy="1737310"/>
                <a:chOff x="1091502" y="4013438"/>
                <a:chExt cx="6877973" cy="1737310"/>
              </a:xfrm>
            </p:grpSpPr>
            <p:pic>
              <p:nvPicPr>
                <p:cNvPr id="6" name="Graphique 5">
                  <a:extLst>
                    <a:ext uri="{FF2B5EF4-FFF2-40B4-BE49-F238E27FC236}">
                      <a16:creationId xmlns:a16="http://schemas.microsoft.com/office/drawing/2014/main" id="{9ED9F906-2B06-BB00-9912-1CDD85D94F0A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15"/>
                  </p:custDataLst>
                </p:nvPr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06483" y="4127955"/>
                  <a:ext cx="1086355" cy="1502405"/>
                </a:xfrm>
                <a:prstGeom prst="rect">
                  <a:avLst/>
                </a:prstGeom>
              </p:spPr>
            </p:pic>
            <p:pic>
              <p:nvPicPr>
                <p:cNvPr id="16" name="Image 15" descr="Une image contenant carte, texte&#10;&#10;Description générée automatiquement">
                  <a:extLst>
                    <a:ext uri="{FF2B5EF4-FFF2-40B4-BE49-F238E27FC236}">
                      <a16:creationId xmlns:a16="http://schemas.microsoft.com/office/drawing/2014/main" id="{642F3237-D26E-82ED-0785-0EE2FF90B13E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16"/>
                  </p:custDataLst>
                </p:nvPr>
              </p:nvPicPr>
              <p:blipFill rotWithShape="1"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4479" t="12437" r="11667" b="12437"/>
                <a:stretch/>
              </p:blipFill>
              <p:spPr>
                <a:xfrm>
                  <a:off x="1091502" y="4022714"/>
                  <a:ext cx="2402310" cy="1728034"/>
                </a:xfrm>
                <a:prstGeom prst="rect">
                  <a:avLst/>
                </a:prstGeom>
              </p:spPr>
            </p:pic>
            <p:pic>
              <p:nvPicPr>
                <p:cNvPr id="17" name="Image 16" descr="Une image contenant diagramme, carte&#10;&#10;Description générée automatiquement">
                  <a:extLst>
                    <a:ext uri="{FF2B5EF4-FFF2-40B4-BE49-F238E27FC236}">
                      <a16:creationId xmlns:a16="http://schemas.microsoft.com/office/drawing/2014/main" id="{7192D864-0EAC-FD32-0ED2-626A8B389F51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17"/>
                  </p:custDataLst>
                </p:nvPr>
              </p:nvPicPr>
              <p:blipFill rotWithShape="1"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1154" t="9081" r="7179" b="8283"/>
                <a:stretch/>
              </p:blipFill>
              <p:spPr>
                <a:xfrm>
                  <a:off x="5567164" y="4013438"/>
                  <a:ext cx="2402311" cy="1719000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727B8C65-3BC5-09B9-9282-782AFCCF5D06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286814" y="144073"/>
            <a:ext cx="8857185" cy="43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Montserrat  "/>
                <a:ea typeface="+mj-ea"/>
                <a:cs typeface="+mj-cs"/>
              </a:defRPr>
            </a:lvl1pPr>
          </a:lstStyle>
          <a:p>
            <a:r>
              <a:rPr lang="fr-FR" sz="2000">
                <a:solidFill>
                  <a:schemeClr val="tx2"/>
                </a:solidFill>
                <a:latin typeface="Montserrat ExtraBold" panose="00000900000000000000" pitchFamily="2" charset="0"/>
              </a:rPr>
              <a:t>LES PIÈCES OPPOSABLES AUX AUTORISATIONS D’URBANISME</a:t>
            </a:r>
            <a:endParaRPr lang="fr-FR" sz="2000" dirty="0">
              <a:solidFill>
                <a:schemeClr val="tx2"/>
              </a:solidFill>
              <a:latin typeface="Montserrat ExtraBold" panose="000009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0748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648FE0-68DE-B2CB-1120-507A0BCFCA6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86814" y="144073"/>
            <a:ext cx="8857185" cy="436044"/>
          </a:xfrm>
        </p:spPr>
        <p:txBody>
          <a:bodyPr anchor="ctr">
            <a:noAutofit/>
          </a:bodyPr>
          <a:lstStyle/>
          <a:p>
            <a:r>
              <a:rPr lang="fr-FR" sz="2000" dirty="0">
                <a:solidFill>
                  <a:schemeClr val="tx2"/>
                </a:solidFill>
                <a:latin typeface="Montserrat ExtraBold" panose="00000900000000000000" pitchFamily="2" charset="0"/>
              </a:rPr>
              <a:t>LES PIÈCES OPPOSABLES AUX AUTORISATIONS D’URBANISME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DE82E918-A78D-1FC7-40E4-870E814DAD6C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20709" y="753354"/>
            <a:ext cx="9099737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La traduction réglementaire du PADD : les pièces opposables</a:t>
            </a: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7F59BE05-3A56-89D7-6242-D214E20E1A82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576613" y="1192395"/>
            <a:ext cx="7971964" cy="742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fr-FR" sz="1500" b="1" dirty="0">
                <a:solidFill>
                  <a:schemeClr val="accent3"/>
                </a:solidFill>
                <a:latin typeface="Raleway" pitchFamily="2" charset="0"/>
              </a:rPr>
              <a:t>Le zonage, le règlement écrit et les OAP sont les documents opposables aux autorisations d’urbanisme</a:t>
            </a:r>
            <a:r>
              <a:rPr lang="fr-FR" sz="1500" dirty="0">
                <a:solidFill>
                  <a:schemeClr val="accent3"/>
                </a:solidFill>
                <a:latin typeface="Raleway" pitchFamily="2" charset="0"/>
              </a:rPr>
              <a:t>. Ces pièces sont complémentaires les unes des autres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F4FB5B6-FABB-B043-9097-080B9AD692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650276" y="4595047"/>
            <a:ext cx="1447827" cy="353943"/>
          </a:xfrm>
          <a:prstGeom prst="rect">
            <a:avLst/>
          </a:prstGeom>
          <a:solidFill>
            <a:schemeClr val="accent2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fr-FR" sz="1700" b="1" dirty="0">
                <a:solidFill>
                  <a:schemeClr val="bg1"/>
                </a:solidFill>
                <a:ea typeface="Barlow Medium"/>
                <a:cs typeface="Barlow Medium"/>
                <a:sym typeface="Barlow Medium"/>
              </a:rPr>
              <a:t>OAP</a:t>
            </a:r>
            <a:endParaRPr lang="fr-FR" sz="1700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3DC4B5C-7D06-08D4-DB89-D911532DCC4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289933" y="4583601"/>
            <a:ext cx="1444742" cy="353943"/>
          </a:xfrm>
          <a:prstGeom prst="rect">
            <a:avLst/>
          </a:prstGeom>
          <a:solidFill>
            <a:schemeClr val="accent2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fr-FR" sz="1700" b="1" dirty="0">
                <a:solidFill>
                  <a:schemeClr val="bg1"/>
                </a:solidFill>
                <a:ea typeface="Barlow Medium"/>
                <a:cs typeface="Barlow Medium"/>
                <a:sym typeface="Barlow Medium"/>
              </a:rPr>
              <a:t>ZONAGE </a:t>
            </a:r>
            <a:endParaRPr lang="fr-FR" sz="1700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324A8E9-D9F9-ED2C-15DB-1CE5A6B86B8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552788" y="4583602"/>
            <a:ext cx="1519342" cy="353943"/>
          </a:xfrm>
          <a:prstGeom prst="rect">
            <a:avLst/>
          </a:prstGeom>
          <a:solidFill>
            <a:schemeClr val="accent2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fr-FR" sz="1700" b="1" dirty="0">
                <a:solidFill>
                  <a:schemeClr val="bg1"/>
                </a:solidFill>
                <a:ea typeface="Barlow Medium"/>
                <a:cs typeface="Barlow Medium"/>
                <a:sym typeface="Barlow Medium"/>
              </a:rPr>
              <a:t>RÈGLEMENT</a:t>
            </a:r>
            <a:endParaRPr lang="fr-FR" sz="1700" dirty="0">
              <a:solidFill>
                <a:schemeClr val="bg1"/>
              </a:solidFill>
            </a:endParaRPr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3CBF4126-22AD-E766-28DC-3A15C5BB973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951022" y="3276595"/>
            <a:ext cx="808268" cy="1117817"/>
          </a:xfrm>
          <a:prstGeom prst="rect">
            <a:avLst/>
          </a:prstGeom>
        </p:spPr>
      </p:pic>
      <p:pic>
        <p:nvPicPr>
          <p:cNvPr id="16" name="Image 15" descr="Une image contenant carte, texte&#10;&#10;Description générée automatiquement">
            <a:extLst>
              <a:ext uri="{FF2B5EF4-FFF2-40B4-BE49-F238E27FC236}">
                <a16:creationId xmlns:a16="http://schemas.microsoft.com/office/drawing/2014/main" id="{C165DFFF-81CC-20FA-5334-F2E7FC9FD74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9" t="12437" r="11667" b="12437"/>
          <a:stretch/>
        </p:blipFill>
        <p:spPr>
          <a:xfrm>
            <a:off x="2036040" y="3229110"/>
            <a:ext cx="1787363" cy="1285689"/>
          </a:xfrm>
          <a:prstGeom prst="rect">
            <a:avLst/>
          </a:prstGeom>
        </p:spPr>
      </p:pic>
      <p:pic>
        <p:nvPicPr>
          <p:cNvPr id="17" name="Image 16" descr="Une image contenant diagramme, carte&#10;&#10;Description générée automatiquement">
            <a:extLst>
              <a:ext uri="{FF2B5EF4-FFF2-40B4-BE49-F238E27FC236}">
                <a16:creationId xmlns:a16="http://schemas.microsoft.com/office/drawing/2014/main" id="{3B09E03B-CC72-1692-83A7-A39D445D2B78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4" t="9081" r="7179" b="8283"/>
          <a:stretch/>
        </p:blipFill>
        <p:spPr>
          <a:xfrm>
            <a:off x="6511703" y="3217522"/>
            <a:ext cx="1787364" cy="1278968"/>
          </a:xfrm>
          <a:prstGeom prst="rect">
            <a:avLst/>
          </a:prstGeom>
        </p:spPr>
      </p:pic>
      <p:cxnSp>
        <p:nvCxnSpPr>
          <p:cNvPr id="18" name="Connecteur : en arc 17">
            <a:extLst>
              <a:ext uri="{FF2B5EF4-FFF2-40B4-BE49-F238E27FC236}">
                <a16:creationId xmlns:a16="http://schemas.microsoft.com/office/drawing/2014/main" id="{0A9D84EF-7131-96CF-7F2F-7E55D881AF49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 rot="16200000" flipV="1">
            <a:off x="4118695" y="3769886"/>
            <a:ext cx="47485" cy="2425434"/>
          </a:xfrm>
          <a:prstGeom prst="curvedConnector3">
            <a:avLst>
              <a:gd name="adj1" fmla="val -751743"/>
            </a:avLst>
          </a:prstGeom>
          <a:ln w="19050">
            <a:solidFill>
              <a:schemeClr val="accent3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7F0E1243-5676-1093-215D-B93FD9C1FD9E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929720" y="5355438"/>
            <a:ext cx="249637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accent3"/>
                </a:solidFill>
                <a:latin typeface="Raleway" pitchFamily="2" charset="0"/>
              </a:rPr>
              <a:t>Le règlement écrit ne peut pas être lu sans regarder le plan de zonage</a:t>
            </a:r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C9681F5-13F2-6004-F375-F99C9D12725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207633" y="1973886"/>
            <a:ext cx="34867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accent3"/>
                </a:solidFill>
                <a:latin typeface="Raleway" pitchFamily="2" charset="0"/>
              </a:rPr>
              <a:t>Le plan de zonage permet d’identifier si un secteur est concerné par une OAP</a:t>
            </a:r>
            <a:endParaRPr lang="fr-FR" dirty="0"/>
          </a:p>
        </p:txBody>
      </p:sp>
      <p:cxnSp>
        <p:nvCxnSpPr>
          <p:cNvPr id="21" name="Connecteur : en arc 20">
            <a:extLst>
              <a:ext uri="{FF2B5EF4-FFF2-40B4-BE49-F238E27FC236}">
                <a16:creationId xmlns:a16="http://schemas.microsoft.com/office/drawing/2014/main" id="{C37DBEAB-D1EE-1A46-A10F-2F2DF77938FC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 rot="16200000" flipH="1">
            <a:off x="4979851" y="1066187"/>
            <a:ext cx="11446" cy="4361886"/>
          </a:xfrm>
          <a:prstGeom prst="curvedConnector3">
            <a:avLst>
              <a:gd name="adj1" fmla="val -6242766"/>
            </a:avLst>
          </a:prstGeom>
          <a:ln w="19050">
            <a:solidFill>
              <a:schemeClr val="accent3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9C9FC024-9E92-AA21-5748-3C5CEA75A1E5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286814" y="2873828"/>
            <a:ext cx="5882874" cy="3230818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D6C7AE8-1C00-2608-BAFA-6C7CAB40EABC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282556" y="2868657"/>
            <a:ext cx="1561329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dirty="0">
                <a:solidFill>
                  <a:schemeClr val="accent3"/>
                </a:solidFill>
                <a:latin typeface="Raleway" pitchFamily="2" charset="0"/>
              </a:rPr>
              <a:t>Le règlement écrit et le plan de zonage s’appliquent aux autorisations d’urbanisme dans un principe de conformité, et sans dérogation à la règle.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02DD42B-192A-F1F1-748D-A80B89E1AC54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6377581" y="4923488"/>
            <a:ext cx="271023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500" dirty="0">
                <a:solidFill>
                  <a:schemeClr val="accent3"/>
                </a:solidFill>
                <a:latin typeface="Raleway" pitchFamily="2" charset="0"/>
              </a:rPr>
              <a:t>Les OAP s’appliquent aux autorisations selon un principe de compatibilité, qui doivent constituer des guides et des objectifs à atteindre pour les projets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5188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F435F-22DD-D97B-0FF5-1D9734B79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C5C4A6ED-CDF6-BBEF-3EB6-0FBF0467D720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Le plan de zonage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AFF475D-F9D3-6469-EEF5-A0EB57BF16A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986694" y="1215451"/>
            <a:ext cx="5584722" cy="512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Le zonage définit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4 types de zones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qui déterminent la vocation du foncier et s’applique selon </a:t>
            </a:r>
            <a:r>
              <a:rPr lang="fr-FR" sz="1400" dirty="0">
                <a:solidFill>
                  <a:srgbClr val="516E6F"/>
                </a:solidFill>
                <a:latin typeface="Raleway"/>
              </a:rPr>
              <a:t>un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 principe de conformité aux autorisations d’urbanisme 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800080"/>
                </a:highlight>
                <a:uLnTx/>
                <a:uFillTx/>
                <a:latin typeface="Raleway"/>
                <a:ea typeface="+mn-ea"/>
                <a:cs typeface="+mn-cs"/>
              </a:rPr>
              <a:t>Agricole (zone A)</a:t>
            </a:r>
          </a:p>
          <a:p>
            <a:pPr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Peuvent être classés en zone agricole les secteurs, équipés ou non, à protéger en raison du </a:t>
            </a: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potentiel agronomique, biologique ou économique des terres agricoles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.</a:t>
            </a:r>
            <a:b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9BCB50"/>
                </a:highlight>
                <a:uLnTx/>
                <a:uFillTx/>
                <a:latin typeface="Raleway"/>
                <a:ea typeface="+mn-ea"/>
                <a:cs typeface="+mn-cs"/>
              </a:rPr>
              <a:t>Naturelle (zone N)</a:t>
            </a:r>
          </a:p>
          <a:p>
            <a:pPr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Peuvent être classés en zone naturelle, les secteurs des communes, équipés ou non, à protéger en raison de la qualité des </a:t>
            </a: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sites, milieux et espaces naturels, des paysages et de leur intérêt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, notamment du point de vue esthétique, historique ou écologique ; de l'existence d'une exploitation forestière ; de leur caractère d'espaces naturels. </a:t>
            </a:r>
            <a:b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kumimoji="0" lang="fr-FR" sz="1300" b="1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369C8C"/>
                </a:highlight>
                <a:uLnTx/>
                <a:uFillTx/>
                <a:latin typeface="Raleway"/>
                <a:ea typeface="+mn-ea"/>
                <a:cs typeface="+mn-cs"/>
              </a:rPr>
              <a:t>Urbaine (zone U)</a:t>
            </a:r>
          </a:p>
          <a:p>
            <a:pPr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Peuvent être classés en zone urbaine, les </a:t>
            </a: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secteurs déjà urbanisés 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et 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les secteurs où les 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équipements publics existants ou en cours de réalisation qui ont une capacité suffisante pour desservir les constructions à implanter.</a:t>
            </a:r>
          </a:p>
          <a:p>
            <a:pPr>
              <a:defRPr/>
            </a:pP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47A6B0"/>
                </a:highlight>
                <a:uLnTx/>
                <a:uFillTx/>
                <a:latin typeface="Raleway"/>
                <a:ea typeface="+mn-ea"/>
                <a:cs typeface="+mn-cs"/>
              </a:rPr>
              <a:t>À Urbaniser (zone AU)</a:t>
            </a:r>
          </a:p>
          <a:p>
            <a:pPr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Peuvent être classés en zone à urbaniser les </a:t>
            </a: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secteurs à caractère naturel ou agricole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destinés à être ouverts à l'urbanisation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4DAF547-F356-BA57-639A-EAA436D9D44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77906" y="3211368"/>
            <a:ext cx="1444742" cy="353943"/>
          </a:xfrm>
          <a:prstGeom prst="rect">
            <a:avLst/>
          </a:prstGeom>
          <a:solidFill>
            <a:schemeClr val="tx1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Barlow Medium"/>
                <a:cs typeface="Barlow Medium"/>
                <a:sym typeface="Barlow Medium"/>
              </a:rPr>
              <a:t>ZONAGE </a:t>
            </a: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pic>
        <p:nvPicPr>
          <p:cNvPr id="12" name="Image 11" descr="Une image contenant carte, texte&#10;&#10;Description générée automatiquement">
            <a:extLst>
              <a:ext uri="{FF2B5EF4-FFF2-40B4-BE49-F238E27FC236}">
                <a16:creationId xmlns:a16="http://schemas.microsoft.com/office/drawing/2014/main" id="{6229CA0D-1F41-8177-9DC3-F4BCA708765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9" t="12437" r="11667" b="12437"/>
          <a:stretch/>
        </p:blipFill>
        <p:spPr>
          <a:xfrm>
            <a:off x="423050" y="1374341"/>
            <a:ext cx="2402310" cy="1728034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210F8FB2-B5B1-BF77-09E2-235A12028258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286814" y="144073"/>
            <a:ext cx="8857185" cy="43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Montserrat  "/>
                <a:ea typeface="+mj-ea"/>
                <a:cs typeface="+mj-cs"/>
              </a:defRPr>
            </a:lvl1pPr>
          </a:lstStyle>
          <a:p>
            <a:r>
              <a:rPr lang="fr-FR" sz="2000">
                <a:solidFill>
                  <a:schemeClr val="tx2"/>
                </a:solidFill>
                <a:latin typeface="Montserrat ExtraBold" panose="00000900000000000000" pitchFamily="2" charset="0"/>
              </a:rPr>
              <a:t>LES PIÈCES OPPOSABLES AUX AUTORISATIONS D’URBANISME</a:t>
            </a:r>
            <a:endParaRPr lang="fr-FR" sz="2000" dirty="0">
              <a:solidFill>
                <a:schemeClr val="tx2"/>
              </a:solidFill>
              <a:latin typeface="Montserrat ExtraBold" panose="000009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5948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42D25EE-7BCA-5477-6A38-6704AA4BC29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114963" y="2189415"/>
            <a:ext cx="5309190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Ce document est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opposable à toute personne publique ou privée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 pour l'exécution de tous travaux ou constructions (principe de conformité). 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5212691-4ABF-79DE-8E43-C628DC6ED13D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Le règlement écrit</a:t>
            </a:r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F99210A7-BECE-03F7-4882-1524DF1FCDB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39933" y="2670223"/>
            <a:ext cx="1086355" cy="150240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45504FF-384C-6E0E-B677-ABDCE0FE28D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42663" y="4402010"/>
            <a:ext cx="1519342" cy="353943"/>
          </a:xfrm>
          <a:prstGeom prst="rect">
            <a:avLst/>
          </a:prstGeom>
          <a:solidFill>
            <a:schemeClr val="tx1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Barlow Medium"/>
                <a:cs typeface="Barlow Medium"/>
                <a:sym typeface="Barlow Medium"/>
              </a:rPr>
              <a:t>RÈGLEMENT</a:t>
            </a: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EA635E0-4E12-ED49-017B-89256278426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532067" y="2996685"/>
            <a:ext cx="4572000" cy="1965666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Le règlement :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80000"/>
              <a:buFontTx/>
              <a:buBlip>
                <a:blip r:embed="rId10"/>
              </a:buBlip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précise l’affectation des sols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(usage, nature des activités) en fonction des zones</a:t>
            </a:r>
            <a:r>
              <a:rPr lang="fr-FR" sz="1400" dirty="0">
                <a:solidFill>
                  <a:srgbClr val="516E6F"/>
                </a:solidFill>
                <a:latin typeface="Raleway"/>
              </a:rPr>
              <a:t> et des secteurs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;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80000"/>
              <a:buFontTx/>
              <a:buBlip>
                <a:blip r:embed="rId10"/>
              </a:buBlip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définit les règles relatives aux constructions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en fonction des situations locales et aux ambitions poursuivies, notamment en termes de végétalisation et de développement durable.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D3361D39-E824-D1E1-8E06-52DCD657BD2B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286814" y="144073"/>
            <a:ext cx="8857185" cy="43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Montserrat  "/>
                <a:ea typeface="+mj-ea"/>
                <a:cs typeface="+mj-cs"/>
              </a:defRPr>
            </a:lvl1pPr>
          </a:lstStyle>
          <a:p>
            <a:r>
              <a:rPr lang="fr-FR" sz="2000">
                <a:solidFill>
                  <a:schemeClr val="tx2"/>
                </a:solidFill>
                <a:latin typeface="Montserrat ExtraBold" panose="00000900000000000000" pitchFamily="2" charset="0"/>
              </a:rPr>
              <a:t>LES PIÈCES OPPOSABLES AUX AUTORISATIONS D’URBANISME</a:t>
            </a:r>
            <a:endParaRPr lang="fr-FR" sz="2000" dirty="0">
              <a:solidFill>
                <a:schemeClr val="tx2"/>
              </a:solidFill>
              <a:latin typeface="Montserrat ExtraBold" panose="000009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427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5212691-4ABF-79DE-8E43-C628DC6ED13D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Le règlement écrit</a:t>
            </a:r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F99210A7-BECE-03F7-4882-1524DF1FCDB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39933" y="2670223"/>
            <a:ext cx="1086355" cy="150240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45504FF-384C-6E0E-B677-ABDCE0FE28D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42663" y="4402010"/>
            <a:ext cx="1519342" cy="353943"/>
          </a:xfrm>
          <a:prstGeom prst="rect">
            <a:avLst/>
          </a:prstGeom>
          <a:solidFill>
            <a:schemeClr val="tx1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Barlow Medium"/>
                <a:cs typeface="Barlow Medium"/>
                <a:sym typeface="Barlow Medium"/>
              </a:rPr>
              <a:t>RÈGLEMENT</a:t>
            </a: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EA683A7-4861-E889-8E02-587722B5560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114963" y="1344608"/>
            <a:ext cx="555238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1021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sng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Paragraphe 1 :</a:t>
            </a:r>
            <a:r>
              <a:rPr kumimoji="0" lang="fr-FR" sz="1400" b="0" i="0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destination des constructions, usages des sols et nature d’activité </a:t>
            </a:r>
          </a:p>
          <a:p>
            <a:pPr marL="211021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211021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211021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211021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211021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sng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Paragraphe 2 :</a:t>
            </a:r>
            <a:r>
              <a:rPr kumimoji="0" lang="fr-FR" sz="1400" b="0" i="0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caractéristiques urbaines, architecturales, environnementales et paysagères</a:t>
            </a:r>
          </a:p>
          <a:p>
            <a:pPr marL="211021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211021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211021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211021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211021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211021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211021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211021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211021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211021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sng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Paragraphe 3 :</a:t>
            </a:r>
            <a:r>
              <a:rPr kumimoji="0" lang="fr-FR" sz="1400" b="0" i="0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équipement et réseaux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EA3C15-0A4E-D705-B841-B20FC573A96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3473628" y="1833261"/>
            <a:ext cx="795584" cy="77960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BD8A77-B981-EB23-B36E-9812A071BD4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4592412" y="1863204"/>
            <a:ext cx="897828" cy="76682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21026DC-2AAE-D9D7-DA8C-374746F2927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5643692" y="3064532"/>
            <a:ext cx="1035218" cy="100965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ED4C22-E396-5A59-F57E-B05FDFDA9DC7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3438449" y="3128000"/>
            <a:ext cx="936169" cy="87546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2B611FB-25CC-F65A-E4B1-D51E76D81B56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5701726" y="4019345"/>
            <a:ext cx="948950" cy="102243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AC0C7B2-F341-2F93-A38C-07C7831A93D3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4569050" y="3088711"/>
            <a:ext cx="1009657" cy="95853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CA6E877-B369-779B-F241-51561667BB1C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3445014" y="4044393"/>
            <a:ext cx="920194" cy="94256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49B96D-EB9C-DDE1-EFBE-97CE70E63FC0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4553296" y="4038990"/>
            <a:ext cx="1047998" cy="9809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A35832-7C66-C716-E4A5-ECE5BCBBA52B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3425322" y="5328869"/>
            <a:ext cx="968120" cy="93936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6CBBD2C-B2A4-E93A-C472-A883497716A6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8"/>
          <a:srcRect t="7139"/>
          <a:stretch/>
        </p:blipFill>
        <p:spPr>
          <a:xfrm>
            <a:off x="4607122" y="5328869"/>
            <a:ext cx="916998" cy="943510"/>
          </a:xfrm>
          <a:prstGeom prst="rect">
            <a:avLst/>
          </a:prstGeo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F3490C34-207B-6467-FEAF-BF928B5F445D}"/>
              </a:ext>
            </a:extLst>
          </p:cNvPr>
          <p:cNvSpPr txBox="1">
            <a:spLocks/>
          </p:cNvSpPr>
          <p:nvPr>
            <p:custDataLst>
              <p:tags r:id="rId15"/>
            </p:custDataLst>
          </p:nvPr>
        </p:nvSpPr>
        <p:spPr>
          <a:xfrm>
            <a:off x="286814" y="144073"/>
            <a:ext cx="8857185" cy="43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Montserrat  "/>
                <a:ea typeface="+mj-ea"/>
                <a:cs typeface="+mj-cs"/>
              </a:defRPr>
            </a:lvl1pPr>
          </a:lstStyle>
          <a:p>
            <a:r>
              <a:rPr lang="fr-FR" sz="2000">
                <a:solidFill>
                  <a:schemeClr val="tx2"/>
                </a:solidFill>
                <a:latin typeface="Montserrat ExtraBold" panose="00000900000000000000" pitchFamily="2" charset="0"/>
              </a:rPr>
              <a:t>LES PIÈCES OPPOSABLES AUX AUTORISATIONS D’URBANISME</a:t>
            </a:r>
            <a:endParaRPr lang="fr-FR" sz="2000" dirty="0">
              <a:solidFill>
                <a:schemeClr val="tx2"/>
              </a:solidFill>
              <a:latin typeface="Montserrat ExtraBold" panose="000009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4542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5212691-4ABF-79DE-8E43-C628DC6ED13D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Les Orientations d’Aménagement et de Programmation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5547FB5-ECCF-4C4B-22D0-2E67C90EE42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78459" y="4402010"/>
            <a:ext cx="1447827" cy="353943"/>
          </a:xfrm>
          <a:prstGeom prst="rect">
            <a:avLst/>
          </a:prstGeom>
          <a:solidFill>
            <a:schemeClr val="tx1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Barlow Medium"/>
                <a:cs typeface="Barlow Medium"/>
                <a:sym typeface="Barlow Medium"/>
              </a:rPr>
              <a:t>OAP</a:t>
            </a: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pic>
        <p:nvPicPr>
          <p:cNvPr id="22" name="Image 21" descr="Une image contenant diagramme, carte&#10;&#10;Description générée automatiquement">
            <a:extLst>
              <a:ext uri="{FF2B5EF4-FFF2-40B4-BE49-F238E27FC236}">
                <a16:creationId xmlns:a16="http://schemas.microsoft.com/office/drawing/2014/main" id="{EFD96929-47DA-09C6-6A6C-D07E0FADD0B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4" t="9081" r="7179" b="8283"/>
          <a:stretch/>
        </p:blipFill>
        <p:spPr>
          <a:xfrm>
            <a:off x="449118" y="2544261"/>
            <a:ext cx="2402311" cy="1719000"/>
          </a:xfrm>
          <a:prstGeom prst="rect">
            <a:avLst/>
          </a:prstGeom>
        </p:spPr>
      </p:pic>
      <p:sp>
        <p:nvSpPr>
          <p:cNvPr id="74" name="ZoneTexte 73">
            <a:extLst>
              <a:ext uri="{FF2B5EF4-FFF2-40B4-BE49-F238E27FC236}">
                <a16:creationId xmlns:a16="http://schemas.microsoft.com/office/drawing/2014/main" id="{2C5166CE-5C3E-9ECD-ECB9-6B4525C1610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822519" y="2321555"/>
            <a:ext cx="1524071" cy="58477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" panose="00000500000000000000" pitchFamily="2" charset="0"/>
                <a:ea typeface="Barlow Medium"/>
                <a:cs typeface="Barlow Medium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sym typeface="Barlow Medium"/>
              </a:rPr>
              <a:t>OAP</a:t>
            </a:r>
            <a:b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sym typeface="Barlow Medium"/>
              </a:rPr>
            </a:b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sym typeface="Barlow Medium"/>
              </a:rPr>
              <a:t>thématiques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0D05F126-D9B0-F5F8-6A5C-F9D36982345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822519" y="4784600"/>
            <a:ext cx="1524071" cy="58477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" panose="00000500000000000000" pitchFamily="2" charset="0"/>
                <a:ea typeface="Barlow Medium"/>
                <a:cs typeface="Barlow Medium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sym typeface="Barlow Medium"/>
              </a:rPr>
              <a:t>OAP</a:t>
            </a:r>
            <a:b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sym typeface="Barlow Medium"/>
              </a:rPr>
            </a:b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sym typeface="Barlow Medium"/>
              </a:rPr>
              <a:t>sectorielles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</a:endParaRPr>
          </a:p>
        </p:txBody>
      </p:sp>
      <p:cxnSp>
        <p:nvCxnSpPr>
          <p:cNvPr id="76" name="Connecteur droit avec flèche 75">
            <a:extLst>
              <a:ext uri="{FF2B5EF4-FFF2-40B4-BE49-F238E27FC236}">
                <a16:creationId xmlns:a16="http://schemas.microsoft.com/office/drawing/2014/main" id="{50FB71E9-4359-9115-042A-2C9143FFF575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913911" y="2610292"/>
            <a:ext cx="1303932" cy="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avec flèche 76">
            <a:extLst>
              <a:ext uri="{FF2B5EF4-FFF2-40B4-BE49-F238E27FC236}">
                <a16:creationId xmlns:a16="http://schemas.microsoft.com/office/drawing/2014/main" id="{90D969D8-EA05-2C12-40E1-37B890E9F093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3913911" y="5067814"/>
            <a:ext cx="1303932" cy="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8" name="ZoneTexte 77">
            <a:extLst>
              <a:ext uri="{FF2B5EF4-FFF2-40B4-BE49-F238E27FC236}">
                <a16:creationId xmlns:a16="http://schemas.microsoft.com/office/drawing/2014/main" id="{3A1B6566-58F2-3EE4-EA43-B4DAD4B248FB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630172" y="2906330"/>
            <a:ext cx="19087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Une approche globale sur un sujet spécifique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5AEC4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01D73BD4-9D56-B62C-1B43-DD3B59CF6BDD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532895" y="5365982"/>
            <a:ext cx="210331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Une approche opérationnelle sur un secteur identifié</a:t>
            </a:r>
          </a:p>
        </p:txBody>
      </p: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86B36CFC-5838-94CD-7B18-4769DA3A96D9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6029347" y="3932923"/>
            <a:ext cx="1110413" cy="794568"/>
            <a:chOff x="6029347" y="3509525"/>
            <a:chExt cx="1110413" cy="794568"/>
          </a:xfrm>
        </p:grpSpPr>
        <p:pic>
          <p:nvPicPr>
            <p:cNvPr id="81" name="Image 80" descr="Une image contenant diagramme, carte&#10;&#10;Description générée automatiquement">
              <a:extLst>
                <a:ext uri="{FF2B5EF4-FFF2-40B4-BE49-F238E27FC236}">
                  <a16:creationId xmlns:a16="http://schemas.microsoft.com/office/drawing/2014/main" id="{01406678-709B-DC57-66B1-FD1D5400D5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54" t="9081" r="7179" b="8283"/>
            <a:stretch/>
          </p:blipFill>
          <p:spPr>
            <a:xfrm>
              <a:off x="6029347" y="3509525"/>
              <a:ext cx="1110413" cy="794568"/>
            </a:xfrm>
            <a:prstGeom prst="rect">
              <a:avLst/>
            </a:prstGeom>
          </p:spPr>
        </p:pic>
        <p:pic>
          <p:nvPicPr>
            <p:cNvPr id="82" name="Graphique 81" descr="Loupe avec un remplissage uni">
              <a:extLst>
                <a:ext uri="{FF2B5EF4-FFF2-40B4-BE49-F238E27FC236}">
                  <a16:creationId xmlns:a16="http://schemas.microsoft.com/office/drawing/2014/main" id="{27E9046B-92D1-7DF6-77B8-478CC48DCE8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421480" y="3654566"/>
              <a:ext cx="554174" cy="554174"/>
            </a:xfrm>
            <a:prstGeom prst="rect">
              <a:avLst/>
            </a:prstGeom>
          </p:spPr>
        </p:pic>
      </p:grp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4630FB11-404B-D3D5-8747-7081ABD324AE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6029347" y="1446551"/>
            <a:ext cx="1110413" cy="794568"/>
            <a:chOff x="4070446" y="5235324"/>
            <a:chExt cx="1110413" cy="794568"/>
          </a:xfrm>
        </p:grpSpPr>
        <p:pic>
          <p:nvPicPr>
            <p:cNvPr id="84" name="Image 83" descr="Une image contenant diagramme, carte&#10;&#10;Description générée automatiquement">
              <a:extLst>
                <a:ext uri="{FF2B5EF4-FFF2-40B4-BE49-F238E27FC236}">
                  <a16:creationId xmlns:a16="http://schemas.microsoft.com/office/drawing/2014/main" id="{056B5CEA-76E2-35DC-2783-BD722721C5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54" t="9081" r="7179" b="8283"/>
            <a:stretch/>
          </p:blipFill>
          <p:spPr>
            <a:xfrm>
              <a:off x="4070446" y="5235324"/>
              <a:ext cx="1110413" cy="794568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</p:pic>
        <p:pic>
          <p:nvPicPr>
            <p:cNvPr id="85" name="Graphique 84" descr="Flèche en cercle avec un remplissage uni">
              <a:extLst>
                <a:ext uri="{FF2B5EF4-FFF2-40B4-BE49-F238E27FC236}">
                  <a16:creationId xmlns:a16="http://schemas.microsoft.com/office/drawing/2014/main" id="{9964EEB7-4051-8D81-0788-765E0AEAA18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302964" y="5326615"/>
              <a:ext cx="625318" cy="625318"/>
            </a:xfrm>
            <a:prstGeom prst="rect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E3A082EA-8398-F8CE-8110-268373A53308}"/>
              </a:ext>
            </a:extLst>
          </p:cNvPr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286814" y="144073"/>
            <a:ext cx="8857185" cy="436044"/>
          </a:xfrm>
        </p:spPr>
        <p:txBody>
          <a:bodyPr anchor="ctr">
            <a:noAutofit/>
          </a:bodyPr>
          <a:lstStyle/>
          <a:p>
            <a:r>
              <a:rPr lang="fr-FR" sz="2000" dirty="0">
                <a:solidFill>
                  <a:schemeClr val="tx2"/>
                </a:solidFill>
                <a:latin typeface="Montserrat ExtraBold" panose="00000900000000000000" pitchFamily="2" charset="0"/>
              </a:rPr>
              <a:t>LES PIÈCES OPPOSABLES AUX AUTORISATIONS D’URBANISME</a:t>
            </a:r>
          </a:p>
        </p:txBody>
      </p:sp>
    </p:spTree>
    <p:extLst>
      <p:ext uri="{BB962C8B-B14F-4D97-AF65-F5344CB8AC3E}">
        <p14:creationId xmlns:p14="http://schemas.microsoft.com/office/powerpoint/2010/main" val="17193827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849FA-B264-09D5-C015-BE779F0B3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E9115C7E-6C38-D439-3833-E53CE5855DFE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Les Orientations d’Aménagement et de Programmation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879BE5C-807B-20E0-3241-B4BB9FC8BBE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78459" y="4402010"/>
            <a:ext cx="1447827" cy="353943"/>
          </a:xfrm>
          <a:prstGeom prst="rect">
            <a:avLst/>
          </a:prstGeom>
          <a:solidFill>
            <a:schemeClr val="tx1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Barlow Medium"/>
                <a:cs typeface="Barlow Medium"/>
                <a:sym typeface="Barlow Medium"/>
              </a:rPr>
              <a:t>OAP</a:t>
            </a: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pic>
        <p:nvPicPr>
          <p:cNvPr id="22" name="Image 21" descr="Une image contenant diagramme, carte&#10;&#10;Description générée automatiquement">
            <a:extLst>
              <a:ext uri="{FF2B5EF4-FFF2-40B4-BE49-F238E27FC236}">
                <a16:creationId xmlns:a16="http://schemas.microsoft.com/office/drawing/2014/main" id="{539BF7A6-6D4B-2627-2EF1-84DDAFCCE02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4" t="9081" r="7179" b="8283"/>
          <a:stretch/>
        </p:blipFill>
        <p:spPr>
          <a:xfrm>
            <a:off x="449118" y="2544261"/>
            <a:ext cx="2402311" cy="1719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316E6F1-60AB-F9A3-E604-F1227298851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154218" y="1359796"/>
            <a:ext cx="532464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Le PLUi comprend 2 OAP thématiques obligatoires :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Une OAP sur les trames écologiques ;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Une OAP valant Document d’Aménagement Artisanal, Commercial et Logistique.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500" b="1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Le PLUi comprend également :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Une OAP sectorielle pour chacune des </a:t>
            </a: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zones à urbaniser </a:t>
            </a: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;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Des OAP sectorielles pour les </a:t>
            </a: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secteurs urbanisés de grande emprise</a:t>
            </a: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 ;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1500" dirty="0">
                <a:solidFill>
                  <a:srgbClr val="516E6F"/>
                </a:solidFill>
                <a:latin typeface="Raleway"/>
              </a:rPr>
              <a:t>Des</a:t>
            </a: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 OAP sectorielles pour les </a:t>
            </a:r>
            <a:r>
              <a:rPr kumimoji="0" lang="fr-FR" sz="15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secteurs urbanisés à enjeux</a:t>
            </a: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BA7BAB4-1882-0E82-6DBC-2B5A2FCC37F7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286814" y="144073"/>
            <a:ext cx="8857185" cy="436044"/>
          </a:xfrm>
        </p:spPr>
        <p:txBody>
          <a:bodyPr anchor="ctr">
            <a:noAutofit/>
          </a:bodyPr>
          <a:lstStyle/>
          <a:p>
            <a:r>
              <a:rPr lang="fr-FR" sz="2000" dirty="0">
                <a:solidFill>
                  <a:schemeClr val="tx2"/>
                </a:solidFill>
                <a:latin typeface="Montserrat ExtraBold" panose="00000900000000000000" pitchFamily="2" charset="0"/>
              </a:rPr>
              <a:t>LES PIÈCES OPPOSABLES AUX AUTORISATIONS D’URBANISME</a:t>
            </a:r>
          </a:p>
        </p:txBody>
      </p:sp>
    </p:spTree>
    <p:extLst>
      <p:ext uri="{BB962C8B-B14F-4D97-AF65-F5344CB8AC3E}">
        <p14:creationId xmlns:p14="http://schemas.microsoft.com/office/powerpoint/2010/main" val="25644730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A7EB376B-343D-34E2-B93A-25D8FACA557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86814" y="144073"/>
            <a:ext cx="9032677" cy="436044"/>
          </a:xfrm>
        </p:spPr>
        <p:txBody>
          <a:bodyPr anchor="ctr">
            <a:noAutofit/>
          </a:bodyPr>
          <a:lstStyle/>
          <a:p>
            <a:r>
              <a:rPr lang="fr-FR" sz="2000" dirty="0">
                <a:solidFill>
                  <a:schemeClr val="tx2"/>
                </a:solidFill>
                <a:latin typeface="Montserrat ExtraBold" panose="00000900000000000000" pitchFamily="2" charset="0"/>
              </a:rPr>
              <a:t>LES PIÈCES OPPOSABLES AUX AUTORISATIONS D’URBANISME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15212691-4ABF-79DE-8E43-C628DC6ED13D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L’application des pièces opposables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FF78B9E-81BF-CBD5-DF96-2261DE0F33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2"/>
          <a:stretch>
            <a:fillRect/>
          </a:stretch>
        </p:blipFill>
        <p:spPr>
          <a:xfrm>
            <a:off x="712764" y="519773"/>
            <a:ext cx="7589679" cy="619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8273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782AD2-8A35-873E-71D7-7996D4832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6EE23788-75AD-6F27-7D6B-63E4BE37D1A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86814" y="144073"/>
            <a:ext cx="9032677" cy="436044"/>
          </a:xfrm>
        </p:spPr>
        <p:txBody>
          <a:bodyPr anchor="ctr">
            <a:noAutofit/>
          </a:bodyPr>
          <a:lstStyle/>
          <a:p>
            <a:r>
              <a:rPr lang="fr-FR" sz="2000" dirty="0">
                <a:solidFill>
                  <a:schemeClr val="tx2"/>
                </a:solidFill>
                <a:latin typeface="Montserrat ExtraBold" panose="00000900000000000000" pitchFamily="2" charset="0"/>
              </a:rPr>
              <a:t>LES PIÈCES OPPOSABLES AUX AUTORISATIONS D’URBANISME</a:t>
            </a: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876BBAEA-FE76-01B1-FFA3-4FA0443033B1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L’application des pièces opposables </a:t>
            </a:r>
          </a:p>
        </p:txBody>
      </p:sp>
      <p:pic>
        <p:nvPicPr>
          <p:cNvPr id="10" name="Graphique 9" descr="Marteau avec un remplissage uni">
            <a:extLst>
              <a:ext uri="{FF2B5EF4-FFF2-40B4-BE49-F238E27FC236}">
                <a16:creationId xmlns:a16="http://schemas.microsoft.com/office/drawing/2014/main" id="{8A4A0EB7-B9D3-39D4-34AB-A22C3655375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530125" y="5496323"/>
            <a:ext cx="711218" cy="711218"/>
          </a:xfrm>
          <a:prstGeom prst="rect">
            <a:avLst/>
          </a:prstGeom>
        </p:spPr>
      </p:pic>
      <p:pic>
        <p:nvPicPr>
          <p:cNvPr id="12" name="Graphique 11" descr="Architecture avec un remplissage uni">
            <a:extLst>
              <a:ext uri="{FF2B5EF4-FFF2-40B4-BE49-F238E27FC236}">
                <a16:creationId xmlns:a16="http://schemas.microsoft.com/office/drawing/2014/main" id="{499675A5-CAE8-75C7-F0DD-CD3C04FB2CF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3669054" y="966298"/>
            <a:ext cx="979725" cy="979725"/>
          </a:xfrm>
          <a:prstGeom prst="rect">
            <a:avLst/>
          </a:prstGeom>
        </p:spPr>
      </p:pic>
      <p:pic>
        <p:nvPicPr>
          <p:cNvPr id="14" name="Graphique 13" descr="Maison avec un remplissage uni">
            <a:extLst>
              <a:ext uri="{FF2B5EF4-FFF2-40B4-BE49-F238E27FC236}">
                <a16:creationId xmlns:a16="http://schemas.microsoft.com/office/drawing/2014/main" id="{7689CA56-E184-FCEB-63A0-0BCA373E94A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3987325" y="5569508"/>
            <a:ext cx="711218" cy="711218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D8518F62-29AB-8CA0-8E52-38F9A1D63A9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480469" y="1383195"/>
            <a:ext cx="2132785" cy="307777"/>
          </a:xfrm>
          <a:prstGeom prst="rect">
            <a:avLst/>
          </a:prstGeom>
          <a:solidFill>
            <a:schemeClr val="accent2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Établir son projet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7E54FD8-6AD5-B16B-6386-46654D36A3E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480470" y="2548813"/>
            <a:ext cx="2132786" cy="1169551"/>
          </a:xfrm>
          <a:prstGeom prst="rect">
            <a:avLst/>
          </a:prstGeom>
          <a:solidFill>
            <a:schemeClr val="accent2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a typeface="Barlow Medium"/>
                <a:cs typeface="Barlow Medium"/>
                <a:sym typeface="Barlow Medium"/>
              </a:rPr>
              <a:t>Consulter les documents opposables du PLUi pour s’assurer de la faisabilité du projet</a:t>
            </a:r>
            <a:endParaRPr lang="fr-FR" sz="1400" dirty="0">
              <a:solidFill>
                <a:schemeClr val="bg1"/>
              </a:solidFill>
            </a:endParaRPr>
          </a:p>
        </p:txBody>
      </p:sp>
      <p:pic>
        <p:nvPicPr>
          <p:cNvPr id="4" name="Graphique 3" descr="Flèche vers le bas avec un remplissage uni">
            <a:extLst>
              <a:ext uri="{FF2B5EF4-FFF2-40B4-BE49-F238E27FC236}">
                <a16:creationId xmlns:a16="http://schemas.microsoft.com/office/drawing/2014/main" id="{ABAC3F1C-04C4-4DAE-B81F-7ACA6D7F7E0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795340" y="1876227"/>
            <a:ext cx="661172" cy="441610"/>
          </a:xfrm>
          <a:prstGeom prst="rect">
            <a:avLst/>
          </a:prstGeom>
        </p:spPr>
      </p:pic>
      <p:pic>
        <p:nvPicPr>
          <p:cNvPr id="9" name="Graphique 8">
            <a:extLst>
              <a:ext uri="{FF2B5EF4-FFF2-40B4-BE49-F238E27FC236}">
                <a16:creationId xmlns:a16="http://schemas.microsoft.com/office/drawing/2014/main" id="{2459E99A-17EC-B534-3EEC-106D71C4AF7F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05579" y="2401374"/>
            <a:ext cx="638245" cy="882681"/>
          </a:xfrm>
          <a:prstGeom prst="rect">
            <a:avLst/>
          </a:prstGeom>
        </p:spPr>
      </p:pic>
      <p:pic>
        <p:nvPicPr>
          <p:cNvPr id="11" name="Image 10" descr="Une image contenant carte, texte&#10;&#10;Description générée automatiquement">
            <a:extLst>
              <a:ext uri="{FF2B5EF4-FFF2-40B4-BE49-F238E27FC236}">
                <a16:creationId xmlns:a16="http://schemas.microsoft.com/office/drawing/2014/main" id="{49F9832A-0ED5-5948-6FDA-E9C5053D0083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9" t="12437" r="11667" b="12437"/>
          <a:stretch/>
        </p:blipFill>
        <p:spPr>
          <a:xfrm>
            <a:off x="1901076" y="2355090"/>
            <a:ext cx="1411382" cy="1015239"/>
          </a:xfrm>
          <a:prstGeom prst="rect">
            <a:avLst/>
          </a:prstGeom>
        </p:spPr>
      </p:pic>
      <p:pic>
        <p:nvPicPr>
          <p:cNvPr id="13" name="Image 12" descr="Une image contenant diagramme, carte&#10;&#10;Description générée automatiquement">
            <a:extLst>
              <a:ext uri="{FF2B5EF4-FFF2-40B4-BE49-F238E27FC236}">
                <a16:creationId xmlns:a16="http://schemas.microsoft.com/office/drawing/2014/main" id="{4CD26D37-124C-FA5D-C7F2-5A9CF7A3E079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4" t="9081" r="7179" b="8283"/>
          <a:stretch/>
        </p:blipFill>
        <p:spPr>
          <a:xfrm>
            <a:off x="4901355" y="2401375"/>
            <a:ext cx="1411376" cy="1009926"/>
          </a:xfrm>
          <a:prstGeom prst="rect">
            <a:avLst/>
          </a:prstGeom>
        </p:spPr>
      </p:pic>
      <p:pic>
        <p:nvPicPr>
          <p:cNvPr id="17" name="Graphique 16" descr="Flèche vers le bas avec un remplissage uni">
            <a:extLst>
              <a:ext uri="{FF2B5EF4-FFF2-40B4-BE49-F238E27FC236}">
                <a16:creationId xmlns:a16="http://schemas.microsoft.com/office/drawing/2014/main" id="{5AF34E72-2F00-8A24-7607-60E9DA0B173E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73813" y="3798448"/>
            <a:ext cx="661172" cy="441610"/>
          </a:xfrm>
          <a:prstGeom prst="rect">
            <a:avLst/>
          </a:prstGeom>
        </p:spPr>
      </p:pic>
      <p:pic>
        <p:nvPicPr>
          <p:cNvPr id="20" name="Graphique 19" descr="Dossier ouvert avec un remplissage uni">
            <a:extLst>
              <a:ext uri="{FF2B5EF4-FFF2-40B4-BE49-F238E27FC236}">
                <a16:creationId xmlns:a16="http://schemas.microsoft.com/office/drawing/2014/main" id="{4566DCC5-E263-63A2-2A7A-D5A9FC3D813D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3714847" y="4052820"/>
            <a:ext cx="1057585" cy="1057585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4A34C762-204B-CC85-F365-7B609500063D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6480471" y="4265400"/>
            <a:ext cx="2132786" cy="738664"/>
          </a:xfrm>
          <a:prstGeom prst="rect">
            <a:avLst/>
          </a:prstGeom>
          <a:solidFill>
            <a:schemeClr val="accent2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Déposer sa demande d’autorisation de travaux </a:t>
            </a:r>
          </a:p>
        </p:txBody>
      </p:sp>
      <p:pic>
        <p:nvPicPr>
          <p:cNvPr id="28" name="Graphique 27" descr="Flèche vers le bas avec un remplissage uni">
            <a:extLst>
              <a:ext uri="{FF2B5EF4-FFF2-40B4-BE49-F238E27FC236}">
                <a16:creationId xmlns:a16="http://schemas.microsoft.com/office/drawing/2014/main" id="{00BCCEED-EF41-225D-11B7-5C13B1E36958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45019" y="5028820"/>
            <a:ext cx="661172" cy="441610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239AF7C6-6552-26E4-3033-B352BC1E8426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6480470" y="5301603"/>
            <a:ext cx="2132786" cy="954107"/>
          </a:xfrm>
          <a:prstGeom prst="rect">
            <a:avLst/>
          </a:prstGeom>
          <a:solidFill>
            <a:schemeClr val="accent2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Après la réception du retour positif, afficher l’autorisation et procéder aux travaux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4C41369-B311-0F3B-409D-9148D62FA6ED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4949286" y="3492000"/>
            <a:ext cx="1252497" cy="253479"/>
          </a:xfrm>
          <a:prstGeom prst="rect">
            <a:avLst/>
          </a:prstGeom>
          <a:solidFill>
            <a:schemeClr val="accent2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fr-FR" sz="1000" b="1" dirty="0">
                <a:solidFill>
                  <a:schemeClr val="bg1"/>
                </a:solidFill>
                <a:ea typeface="Barlow Medium"/>
                <a:cs typeface="Barlow Medium"/>
                <a:sym typeface="Barlow Medium"/>
              </a:rPr>
              <a:t>OAP</a:t>
            </a: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1138A49-6415-58CA-DD9F-1CB9785CEA08}"/>
              </a:ext>
            </a:extLst>
          </p:cNvPr>
          <p:cNvSpPr txBox="1">
            <a:spLocks/>
          </p:cNvSpPr>
          <p:nvPr>
            <p:custDataLst>
              <p:tags r:id="rId18"/>
            </p:custDataLst>
          </p:nvPr>
        </p:nvSpPr>
        <p:spPr>
          <a:xfrm>
            <a:off x="1915657" y="3492000"/>
            <a:ext cx="1249828" cy="253479"/>
          </a:xfrm>
          <a:prstGeom prst="rect">
            <a:avLst/>
          </a:prstGeom>
          <a:solidFill>
            <a:schemeClr val="accent2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fr-FR" sz="1000" b="1" dirty="0">
                <a:solidFill>
                  <a:schemeClr val="bg1"/>
                </a:solidFill>
                <a:ea typeface="Barlow Medium"/>
                <a:cs typeface="Barlow Medium"/>
                <a:sym typeface="Barlow Medium"/>
              </a:rPr>
              <a:t>ZONAGE </a:t>
            </a: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93CD02BD-5F29-20AE-0F8A-EC77D47F43E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3378526" y="3492000"/>
            <a:ext cx="1411382" cy="252000"/>
          </a:xfrm>
          <a:prstGeom prst="rect">
            <a:avLst/>
          </a:prstGeom>
          <a:solidFill>
            <a:schemeClr val="accent2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fr-FR" sz="1000" b="1" dirty="0">
                <a:solidFill>
                  <a:schemeClr val="bg1"/>
                </a:solidFill>
                <a:ea typeface="Barlow Medium"/>
                <a:cs typeface="Barlow Medium"/>
                <a:sym typeface="Barlow Medium"/>
              </a:rPr>
              <a:t>RÈGLEMENT</a:t>
            </a: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D20AA71-1E88-EA37-455B-957D33B1FB26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29385" y="1322101"/>
            <a:ext cx="629628" cy="629628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3"/>
              </a:solidFill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4A1A828-DCA6-801F-B6A4-2A21DD11DB83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0913" y="2608599"/>
            <a:ext cx="629628" cy="629629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3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F52B67F-9E17-3D43-C753-2175521896D1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28087" y="4318845"/>
            <a:ext cx="629628" cy="629628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3"/>
              </a:solidFill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57BD3F9A-2E9F-BA78-FA92-0F8DAD2BF824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28087" y="5587534"/>
            <a:ext cx="629628" cy="629628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3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252FEB6-FDEF-702E-8928-CE34355C122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07167" y="1283219"/>
            <a:ext cx="65501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3"/>
                </a:solidFill>
                <a:latin typeface="Barlow" pitchFamily="2" charset="77"/>
              </a:rPr>
              <a:t>1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D39332D-A4BF-AC0D-DCF3-D941F4E08325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708159" y="2549012"/>
            <a:ext cx="65501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3"/>
                </a:solidFill>
                <a:latin typeface="Barlow" pitchFamily="2" charset="77"/>
              </a:rPr>
              <a:t>2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8FC7902-0C93-6A12-1280-A31D97D265D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42835" y="4254133"/>
            <a:ext cx="65501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3"/>
                </a:solidFill>
                <a:latin typeface="Barlow" pitchFamily="2" charset="77"/>
              </a:rPr>
              <a:t>3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0C9CCC8-28E6-0921-CD4A-204AD9B3006F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15394" y="5547824"/>
            <a:ext cx="65501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accent3"/>
                </a:solidFill>
                <a:latin typeface="Barlow" pitchFamily="2" charset="77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285803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927C6-DF2E-F1C8-2A67-1FC63FD1D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4DAAD95A-CF03-4EDB-ED4F-CF0498124B13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Et en attendant l’approbation du PLUi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1578315-CFC3-1E65-55E5-D90B17A2DD7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41927" y="1977836"/>
            <a:ext cx="7531588" cy="3408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fontAlgn="auto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Pts val="1500"/>
              <a:buBlip>
                <a:blip r:embed="rId6"/>
              </a:buBlip>
              <a:tabLst/>
              <a:defRPr/>
            </a:pPr>
            <a:r>
              <a:rPr lang="fr-FR" sz="1500" b="1" dirty="0">
                <a:solidFill>
                  <a:schemeClr val="accent3"/>
                </a:solidFill>
              </a:rPr>
              <a:t>Jusqu’à l’approbation du PLUi, ce sont les règles en vigueur qui restent opposables aux autorisations d’urbanisme (soit les PLU, les cartes communales existantes, ou le RNU).</a:t>
            </a:r>
          </a:p>
          <a:p>
            <a:pPr marR="0" lvl="0" fontAlgn="auto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Pts val="1500"/>
              <a:tabLst/>
              <a:defRPr/>
            </a:pPr>
            <a:endParaRPr lang="fr-FR" sz="1500" dirty="0">
              <a:solidFill>
                <a:schemeClr val="accent3"/>
              </a:solidFill>
            </a:endParaRPr>
          </a:p>
          <a:p>
            <a:pPr marL="342900" lvl="0" indent="-3429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SzPts val="1500"/>
              <a:buBlip>
                <a:blip r:embed="rId6"/>
              </a:buBlip>
              <a:defRPr/>
            </a:pPr>
            <a:r>
              <a:rPr lang="fr-FR" sz="1500" dirty="0">
                <a:solidFill>
                  <a:schemeClr val="accent3"/>
                </a:solidFill>
              </a:rPr>
              <a:t>Cependant, suite au débat du PADD, le territoire dispose d’un </a:t>
            </a:r>
            <a:r>
              <a:rPr lang="fr-FR" sz="1500" b="1" dirty="0">
                <a:solidFill>
                  <a:schemeClr val="accent3"/>
                </a:solidFill>
              </a:rPr>
              <a:t>sursis à statuer</a:t>
            </a:r>
            <a:r>
              <a:rPr lang="fr-FR" sz="1500" dirty="0">
                <a:solidFill>
                  <a:schemeClr val="accent3"/>
                </a:solidFill>
              </a:rPr>
              <a:t>, qui permet la « </a:t>
            </a:r>
            <a:r>
              <a:rPr lang="fr-FR" sz="1500" b="1" dirty="0">
                <a:solidFill>
                  <a:schemeClr val="accent3"/>
                </a:solidFill>
              </a:rPr>
              <a:t>mise en attente</a:t>
            </a:r>
            <a:r>
              <a:rPr lang="fr-FR" sz="1500" dirty="0">
                <a:solidFill>
                  <a:schemeClr val="accent3"/>
                </a:solidFill>
              </a:rPr>
              <a:t> » de la réponse donnée à une autorisation d’urbanisme : </a:t>
            </a:r>
          </a:p>
          <a:p>
            <a:pPr marL="800100" lvl="1" indent="-3429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SzPts val="1500"/>
              <a:buBlip>
                <a:blip r:embed="rId6"/>
              </a:buBlip>
              <a:defRPr/>
            </a:pPr>
            <a:r>
              <a:rPr lang="fr-FR" sz="1500" dirty="0">
                <a:solidFill>
                  <a:schemeClr val="accent3"/>
                </a:solidFill>
              </a:rPr>
              <a:t>Le sursis à statuer offre un délai supplémentaire (</a:t>
            </a:r>
            <a:r>
              <a:rPr lang="fr-FR" sz="1500" b="1" dirty="0">
                <a:solidFill>
                  <a:schemeClr val="accent3"/>
                </a:solidFill>
              </a:rPr>
              <a:t>maximum 3 ans</a:t>
            </a:r>
            <a:r>
              <a:rPr lang="fr-FR" sz="1500" dirty="0">
                <a:solidFill>
                  <a:schemeClr val="accent3"/>
                </a:solidFill>
              </a:rPr>
              <a:t>) à l’intercommunalité pour répondre aux demandes d’autorisations jusqu’à ce que le PLUi en cours d’élaboration entre en vigueur. </a:t>
            </a:r>
          </a:p>
          <a:p>
            <a:pPr marL="800100" lvl="1" indent="-3429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SzPts val="1500"/>
              <a:buBlip>
                <a:blip r:embed="rId6"/>
              </a:buBlip>
              <a:defRPr/>
            </a:pPr>
            <a:r>
              <a:rPr lang="fr-FR" sz="1500" dirty="0">
                <a:solidFill>
                  <a:schemeClr val="accent3"/>
                </a:solidFill>
              </a:rPr>
              <a:t>Le sursis à statuer est applicable </a:t>
            </a:r>
            <a:r>
              <a:rPr lang="fr-FR" sz="1500" b="1" dirty="0">
                <a:solidFill>
                  <a:schemeClr val="accent3"/>
                </a:solidFill>
              </a:rPr>
              <a:t>dans le cas où un projet est de nature à compromettre ou à rendre plus onéreuse la mise en œuvre du futur PLUi</a:t>
            </a:r>
            <a:r>
              <a:rPr lang="fr-FR" sz="1500" dirty="0">
                <a:solidFill>
                  <a:schemeClr val="accent3"/>
                </a:solidFill>
              </a:rPr>
              <a:t>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0F7F226-001D-E475-0D2F-07E485A743F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86814" y="144073"/>
            <a:ext cx="8857185" cy="436044"/>
          </a:xfrm>
        </p:spPr>
        <p:txBody>
          <a:bodyPr anchor="ctr">
            <a:noAutofit/>
          </a:bodyPr>
          <a:lstStyle/>
          <a:p>
            <a:r>
              <a:rPr lang="fr-FR" sz="2000" dirty="0">
                <a:solidFill>
                  <a:schemeClr val="tx2"/>
                </a:solidFill>
                <a:latin typeface="Montserrat ExtraBold" panose="00000900000000000000" pitchFamily="2" charset="0"/>
              </a:rPr>
              <a:t>LES PIÈCES OPPOSABLES AUX AUTORISATIONS D’URBANISME</a:t>
            </a:r>
          </a:p>
        </p:txBody>
      </p:sp>
    </p:spTree>
    <p:extLst>
      <p:ext uri="{BB962C8B-B14F-4D97-AF65-F5344CB8AC3E}">
        <p14:creationId xmlns:p14="http://schemas.microsoft.com/office/powerpoint/2010/main" val="30884800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E41DF7-614A-4E7E-A9CF-B45FCB0A6F8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58799" y="1688453"/>
            <a:ext cx="7321539" cy="337965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fr-FR" sz="4800" dirty="0">
                <a:latin typeface="Montserrat ExtraBold" panose="00000900000000000000" pitchFamily="2" charset="0"/>
              </a:rPr>
              <a:t>LA SUITE DE LA DÉMARCHE</a:t>
            </a:r>
            <a:br>
              <a:rPr kumimoji="0" lang="fr-FR" sz="2400" b="0" i="1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</a:br>
            <a:endParaRPr lang="fr-FR" sz="2400" dirty="0">
              <a:latin typeface="+mn-lt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9EA5EBF-D122-4D55-A0A8-D2B32F383403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D42ACE43-977A-4490-BC0B-08C8D4A54327}" type="slidenum">
              <a:rPr lang="fr-FR" smtClean="0"/>
              <a:pPr/>
              <a:t>32</a:t>
            </a:fld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2B8D1F-CF4F-4431-2D1F-689C9E2E2A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33375" y="6376990"/>
            <a:ext cx="890588" cy="176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15595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F60FC7-049A-B5BC-BB44-6136BD1DC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557CEC2A-B367-A047-FEA5-EF72C770B58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>
            <a:normAutofit/>
          </a:bodyPr>
          <a:lstStyle/>
          <a:p>
            <a:r>
              <a:rPr lang="fr-FR" dirty="0">
                <a:solidFill>
                  <a:schemeClr val="tx2"/>
                </a:solidFill>
                <a:latin typeface="Montserrat ExtraBold" panose="00000900000000000000" pitchFamily="2" charset="0"/>
              </a:rPr>
              <a:t>LA SUITE DE LA DÉMARCHE</a:t>
            </a:r>
            <a:endParaRPr lang="fr-FR" sz="2800" dirty="0">
              <a:solidFill>
                <a:schemeClr val="tx2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BE0C47D0-621B-CAA7-D4C5-B6C83A4A0F27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20710" y="753354"/>
            <a:ext cx="8158150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3"/>
                </a:solidFill>
              </a:rPr>
              <a:t>La phase administrative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D1605F6-AA58-325A-E8FE-0669B0106D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66927" y="1542685"/>
            <a:ext cx="7706588" cy="3893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fr-FR" sz="1600" b="1" dirty="0">
                <a:solidFill>
                  <a:schemeClr val="accent3"/>
                </a:solidFill>
              </a:rPr>
              <a:t>La phase réglementaire s’achève par l’arrêt du projet de PLUi </a:t>
            </a:r>
            <a:r>
              <a:rPr lang="fr-FR" sz="1600" dirty="0">
                <a:solidFill>
                  <a:schemeClr val="accent3"/>
                </a:solidFill>
              </a:rPr>
              <a:t>qui correspond à la finalisation du dossier.</a:t>
            </a:r>
          </a:p>
          <a:p>
            <a:pPr marL="228600" lvl="0" indent="-228600" defTabSz="914400">
              <a:spcBef>
                <a:spcPts val="1000"/>
              </a:spcBef>
              <a:spcAft>
                <a:spcPts val="1800"/>
              </a:spcAft>
              <a:buSzPct val="80000"/>
              <a:buBlip>
                <a:blip r:embed="rId6"/>
              </a:buBlip>
              <a:defRPr/>
            </a:pPr>
            <a:r>
              <a:rPr lang="fr-FR" sz="1600" dirty="0">
                <a:solidFill>
                  <a:schemeClr val="accent3"/>
                </a:solidFill>
              </a:rPr>
              <a:t>Le dossier d’arrêt comprend </a:t>
            </a:r>
            <a:r>
              <a:rPr lang="fr-FR" sz="1600" b="1" dirty="0">
                <a:solidFill>
                  <a:schemeClr val="accent3"/>
                </a:solidFill>
              </a:rPr>
              <a:t>l’ensemble des pièces constitutives du PLUi </a:t>
            </a:r>
            <a:r>
              <a:rPr lang="fr-FR" sz="1600" dirty="0">
                <a:solidFill>
                  <a:schemeClr val="accent3"/>
                </a:solidFill>
              </a:rPr>
              <a:t>(rapport de présentation, PADD, pièces réglementaires, etc.), ainsi que le </a:t>
            </a:r>
            <a:r>
              <a:rPr lang="fr-FR" sz="1600" b="1" dirty="0">
                <a:solidFill>
                  <a:schemeClr val="accent3"/>
                </a:solidFill>
              </a:rPr>
              <a:t>bilan de la concertation préalable.</a:t>
            </a:r>
          </a:p>
          <a:p>
            <a:pPr marL="228600" lvl="0" indent="-228600" defTabSz="914400">
              <a:spcBef>
                <a:spcPts val="1000"/>
              </a:spcBef>
              <a:spcAft>
                <a:spcPts val="1800"/>
              </a:spcAft>
              <a:buSzPct val="80000"/>
              <a:buBlip>
                <a:blip r:embed="rId6"/>
              </a:buBlip>
              <a:defRPr/>
            </a:pPr>
            <a:r>
              <a:rPr lang="fr-FR" sz="1600" dirty="0">
                <a:solidFill>
                  <a:schemeClr val="accent3"/>
                </a:solidFill>
              </a:rPr>
              <a:t>Le dossier d’arrêt sera </a:t>
            </a:r>
            <a:r>
              <a:rPr lang="fr-FR" sz="1600" b="1" dirty="0">
                <a:solidFill>
                  <a:schemeClr val="accent3"/>
                </a:solidFill>
              </a:rPr>
              <a:t>soumis à plusieurs types de consultations </a:t>
            </a:r>
            <a:r>
              <a:rPr lang="fr-FR" sz="1600" dirty="0">
                <a:solidFill>
                  <a:schemeClr val="accent3"/>
                </a:solidFill>
              </a:rPr>
              <a:t>avant son </a:t>
            </a:r>
            <a:r>
              <a:rPr lang="fr-FR" sz="1600" b="1" dirty="0">
                <a:solidFill>
                  <a:schemeClr val="accent3"/>
                </a:solidFill>
              </a:rPr>
              <a:t>approbation définitive</a:t>
            </a:r>
            <a:r>
              <a:rPr lang="fr-FR" sz="1600" dirty="0">
                <a:solidFill>
                  <a:schemeClr val="accent3"/>
                </a:solidFill>
              </a:rPr>
              <a:t> (consultation des communes, consultation des personnes publiques associées, puis présenté à l’enquête publique). </a:t>
            </a:r>
            <a:r>
              <a:rPr lang="fr-FR" sz="1600" b="1" dirty="0">
                <a:solidFill>
                  <a:schemeClr val="accent3"/>
                </a:solidFill>
              </a:rPr>
              <a:t>Cette phase dure environ 1 an. </a:t>
            </a:r>
          </a:p>
          <a:p>
            <a:pPr algn="just"/>
            <a:endParaRPr lang="fr-FR" sz="1600" dirty="0">
              <a:solidFill>
                <a:schemeClr val="accent3"/>
              </a:solidFill>
            </a:endParaRPr>
          </a:p>
          <a:p>
            <a:pPr algn="just"/>
            <a:r>
              <a:rPr lang="fr-FR" sz="1600" dirty="0">
                <a:solidFill>
                  <a:schemeClr val="accent3"/>
                </a:solidFill>
              </a:rPr>
              <a:t>L’approbation du PLUi se fera par délibération du Conseil Communautaire : </a:t>
            </a:r>
          </a:p>
          <a:p>
            <a:pPr marL="685800" lvl="1" indent="-228600" defTabSz="914400">
              <a:spcBef>
                <a:spcPts val="1000"/>
              </a:spcBef>
              <a:spcAft>
                <a:spcPts val="1800"/>
              </a:spcAft>
              <a:buSzPct val="80000"/>
              <a:buBlip>
                <a:blip r:embed="rId6"/>
              </a:buBlip>
              <a:defRPr/>
            </a:pPr>
            <a:r>
              <a:rPr lang="fr-FR" sz="1600" dirty="0">
                <a:solidFill>
                  <a:schemeClr val="accent3"/>
                </a:solidFill>
              </a:rPr>
              <a:t>Approbation prévue au premier semestre 2028</a:t>
            </a:r>
          </a:p>
        </p:txBody>
      </p:sp>
    </p:spTree>
    <p:extLst>
      <p:ext uri="{BB962C8B-B14F-4D97-AF65-F5344CB8AC3E}">
        <p14:creationId xmlns:p14="http://schemas.microsoft.com/office/powerpoint/2010/main" val="40448534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15DD3-64B0-AB7B-BDA6-2A22399F5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B2A7C7-6E95-CB94-5AC7-D08CDA27E077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65291" y="184705"/>
            <a:ext cx="7886700" cy="436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Montserrat  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FR" sz="2500" dirty="0">
                <a:solidFill>
                  <a:schemeClr val="tx2"/>
                </a:solidFill>
                <a:latin typeface="Montserrat ExtraBold" panose="00000900000000000000" pitchFamily="2" charset="0"/>
              </a:rPr>
              <a:t>LE CALENDRIER DE LA DÉMARCHE </a:t>
            </a:r>
          </a:p>
        </p:txBody>
      </p: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E36E9735-37F7-83A8-259C-29EF1F776DFD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20710" y="753354"/>
            <a:ext cx="7628972" cy="3566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La fin de l’année 2026 : arbitrer l’enveloppe foncière du PLUi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50667EE-5217-C58B-2CCE-0523E5ABCD0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657275" y="1529657"/>
            <a:ext cx="10473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srgbClr val="516E6F"/>
                </a:solidFill>
                <a:latin typeface="Raleway"/>
              </a:rPr>
              <a:t>2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°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trimestre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E9A5EDF-D866-3322-5D13-9D0CFF654146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4515118" y="1549682"/>
            <a:ext cx="0" cy="4808588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F2D409A-5027-D8D4-08D1-B37DC74AE3C5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62509" y="1549682"/>
            <a:ext cx="0" cy="4808588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6A6A43A-7B94-8C4A-3339-26E3D131293F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6609900" y="1549682"/>
            <a:ext cx="0" cy="4808588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3B58FFD9-35F1-4397-9C68-EB341B68F9C2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657291" y="1549682"/>
            <a:ext cx="0" cy="4893648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EBA28756-661B-EAA9-1362-BB7E28B69FF8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8704681" y="1549682"/>
            <a:ext cx="0" cy="4893648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Google Shape;144;p4">
            <a:extLst>
              <a:ext uri="{FF2B5EF4-FFF2-40B4-BE49-F238E27FC236}">
                <a16:creationId xmlns:a16="http://schemas.microsoft.com/office/drawing/2014/main" id="{36914212-49EF-A343-BE65-0154CBB6BF48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02257" y="1056229"/>
            <a:ext cx="2118079" cy="53150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+mn-ea"/>
                <a:cs typeface="+mn-cs"/>
                <a:sym typeface="Barlow"/>
              </a:rPr>
              <a:t>2026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189E66C-D7A6-E730-3819-A3A741F05FB5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3467727" y="1549682"/>
            <a:ext cx="0" cy="4893648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C0634255-6F7E-6EF1-0056-D14EF89F6BA0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467720" y="1529657"/>
            <a:ext cx="10776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2°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trimestre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A745DAD-7658-78D6-460B-07D7EE5247E5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1372945" y="1549682"/>
            <a:ext cx="0" cy="4909347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7D2572F0-8386-FCEA-CAB8-0BD90027B117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420336" y="1549682"/>
            <a:ext cx="0" cy="4909347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4AACAB7-D5DB-A3F8-5ADF-59F9A48286E9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25554" y="1529657"/>
            <a:ext cx="0" cy="4913673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E99DC0CF-220C-39A1-9EDC-609D056BB479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372944" y="1529657"/>
            <a:ext cx="10473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srgbClr val="516E6F"/>
                </a:solidFill>
                <a:latin typeface="Raleway"/>
              </a:rPr>
              <a:t>4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°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trimestre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E1D0DA1-C35A-D5C5-5901-704B441521BD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320709" y="1529657"/>
            <a:ext cx="10522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3°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trimestre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6C7FA388-4286-A1E8-2227-9F7DB5720852}"/>
              </a:ext>
            </a:extLst>
          </p:cNvPr>
          <p:cNvGrpSpPr/>
          <p:nvPr>
            <p:custDataLst>
              <p:tags r:id="rId17"/>
            </p:custDataLst>
          </p:nvPr>
        </p:nvGrpSpPr>
        <p:grpSpPr>
          <a:xfrm>
            <a:off x="252824" y="1965769"/>
            <a:ext cx="1173106" cy="986091"/>
            <a:chOff x="3213046" y="1713797"/>
            <a:chExt cx="1173106" cy="986091"/>
          </a:xfrm>
        </p:grpSpPr>
        <p:sp>
          <p:nvSpPr>
            <p:cNvPr id="66" name="Bulle narrative : rectangle à coins arrondis 65">
              <a:extLst>
                <a:ext uri="{FF2B5EF4-FFF2-40B4-BE49-F238E27FC236}">
                  <a16:creationId xmlns:a16="http://schemas.microsoft.com/office/drawing/2014/main" id="{429050AC-2318-0E52-E620-BD8DABF53CD7}"/>
                </a:ext>
              </a:extLst>
            </p:cNvPr>
            <p:cNvSpPr/>
            <p:nvPr/>
          </p:nvSpPr>
          <p:spPr>
            <a:xfrm>
              <a:off x="3643664" y="1713797"/>
              <a:ext cx="339332" cy="339332"/>
            </a:xfrm>
            <a:prstGeom prst="wedgeRoundRectCallout">
              <a:avLst/>
            </a:prstGeom>
            <a:solidFill>
              <a:schemeClr val="accent2"/>
            </a:solidFill>
            <a:ln w="190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19160397-92FC-DEB9-C80F-29FCA87BFE1F}"/>
                </a:ext>
              </a:extLst>
            </p:cNvPr>
            <p:cNvSpPr/>
            <p:nvPr/>
          </p:nvSpPr>
          <p:spPr>
            <a:xfrm>
              <a:off x="3213046" y="2053557"/>
              <a:ext cx="11731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5AEC4"/>
                  </a:solidFill>
                  <a:effectLst/>
                  <a:uLnTx/>
                  <a:uFillTx/>
                  <a:latin typeface="Raleway" pitchFamily="2" charset="0"/>
                  <a:ea typeface="+mn-ea"/>
                  <a:cs typeface="+mn-cs"/>
                </a:rPr>
                <a:t>Temps de concertation habitants</a:t>
              </a:r>
            </a:p>
          </p:txBody>
        </p:sp>
      </p:grpSp>
      <p:sp>
        <p:nvSpPr>
          <p:cNvPr id="18" name="Google Shape;144;p4">
            <a:extLst>
              <a:ext uri="{FF2B5EF4-FFF2-40B4-BE49-F238E27FC236}">
                <a16:creationId xmlns:a16="http://schemas.microsoft.com/office/drawing/2014/main" id="{4F1DB04F-E08A-7E11-C953-69456557FA91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2420335" y="1030772"/>
            <a:ext cx="4189564" cy="53150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+mn-ea"/>
                <a:cs typeface="+mn-cs"/>
                <a:sym typeface="Barlow"/>
              </a:rPr>
              <a:t>2027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25" name="Google Shape;144;p4">
            <a:extLst>
              <a:ext uri="{FF2B5EF4-FFF2-40B4-BE49-F238E27FC236}">
                <a16:creationId xmlns:a16="http://schemas.microsoft.com/office/drawing/2014/main" id="{25732146-BC17-3DBC-47F4-6F428566E428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6609899" y="1041150"/>
            <a:ext cx="2329918" cy="53150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+mn-ea"/>
                <a:cs typeface="+mn-cs"/>
                <a:sym typeface="Barlow"/>
              </a:rPr>
              <a:t>2028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3FF0631-4F71-D748-48D7-27054392C130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2420333" y="1536401"/>
            <a:ext cx="10473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1°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trimestre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D368820-F5FC-50F7-67B6-1700421C41C7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4515105" y="1521376"/>
            <a:ext cx="10776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3°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trimestre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74CA2B6-7191-33CF-FD74-C5B622640D57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5562491" y="1501552"/>
            <a:ext cx="10474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4°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trimestre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9AFA7C6-22EA-3F8E-1931-AD6FCF0C4CC7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6616410" y="1518509"/>
            <a:ext cx="10408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srgbClr val="516E6F"/>
                </a:solidFill>
                <a:latin typeface="Raleway"/>
              </a:rPr>
              <a:t>1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° </a:t>
            </a: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trimestre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38" name="Bulle narrative : rectangle à coins arrondis 37">
            <a:extLst>
              <a:ext uri="{FF2B5EF4-FFF2-40B4-BE49-F238E27FC236}">
                <a16:creationId xmlns:a16="http://schemas.microsoft.com/office/drawing/2014/main" id="{85AA8F6C-5E5D-1D31-83E8-A2B31442AF34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2756280" y="2030543"/>
            <a:ext cx="339332" cy="339332"/>
          </a:xfrm>
          <a:prstGeom prst="wedgeRoundRectCallout">
            <a:avLst/>
          </a:prstGeom>
          <a:solidFill>
            <a:schemeClr val="accent2"/>
          </a:solidFill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B1F250C-79D4-A6D5-2E5A-E7944690CB61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2325662" y="2370303"/>
            <a:ext cx="11731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5AEC4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Temps de concertation habitants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Finalisation concertation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982BA4E-441D-64DF-ED55-7B19EEA43C34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2253668" y="5226073"/>
            <a:ext cx="3414591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rPr>
              <a:t>Constitution du dossier d’arrêt du PLUi </a:t>
            </a:r>
          </a:p>
        </p:txBody>
      </p: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43486B16-0A38-5AD2-BC5A-5FC03E83E878}"/>
              </a:ext>
            </a:extLst>
          </p:cNvPr>
          <p:cNvCxnSpPr>
            <a:cxnSpLocks/>
          </p:cNvCxnSpPr>
          <p:nvPr>
            <p:custDataLst>
              <p:tags r:id="rId27"/>
            </p:custDataLst>
          </p:nvPr>
        </p:nvCxnSpPr>
        <p:spPr>
          <a:xfrm>
            <a:off x="2232252" y="5111587"/>
            <a:ext cx="1563893" cy="0"/>
          </a:xfrm>
          <a:prstGeom prst="straightConnector1">
            <a:avLst/>
          </a:prstGeom>
          <a:ln w="1016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A22E9A95-72F3-7CD2-0D64-5A8BAFA63690}"/>
              </a:ext>
            </a:extLst>
          </p:cNvPr>
          <p:cNvCxnSpPr>
            <a:cxnSpLocks/>
          </p:cNvCxnSpPr>
          <p:nvPr>
            <p:custDataLst>
              <p:tags r:id="rId28"/>
            </p:custDataLst>
          </p:nvPr>
        </p:nvCxnSpPr>
        <p:spPr>
          <a:xfrm>
            <a:off x="4208640" y="3302619"/>
            <a:ext cx="3741042" cy="0"/>
          </a:xfrm>
          <a:prstGeom prst="straightConnector1">
            <a:avLst/>
          </a:prstGeom>
          <a:ln w="1016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0A62DC52-862A-6681-C08D-0DD2BCAEDF08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4756725" y="3409259"/>
            <a:ext cx="2286000" cy="27699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highlight>
                  <a:srgbClr val="FFFFFF"/>
                </a:highlight>
                <a:uLnTx/>
                <a:uFillTx/>
                <a:latin typeface="Raleway" pitchFamily="2" charset="0"/>
                <a:ea typeface="+mn-ea"/>
                <a:cs typeface="+mn-cs"/>
              </a:rPr>
              <a:t>Phase de consultation  </a:t>
            </a:r>
          </a:p>
        </p:txBody>
      </p:sp>
      <p:sp>
        <p:nvSpPr>
          <p:cNvPr id="6" name="Étoile : 5 branches 5">
            <a:extLst>
              <a:ext uri="{FF2B5EF4-FFF2-40B4-BE49-F238E27FC236}">
                <a16:creationId xmlns:a16="http://schemas.microsoft.com/office/drawing/2014/main" id="{BD6750C5-B89A-0E7F-AC90-57F80644E65B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3938170" y="1813550"/>
            <a:ext cx="339332" cy="339332"/>
          </a:xfrm>
          <a:prstGeom prst="star5">
            <a:avLst/>
          </a:prstGeom>
          <a:solidFill>
            <a:schemeClr val="accent1"/>
          </a:solidFill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C03573-2FC3-28F0-6048-57242C650A30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3470640" y="2201573"/>
            <a:ext cx="13497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  <a:tab pos="360363" algn="l"/>
                <a:tab pos="442913" algn="l"/>
                <a:tab pos="534988" algn="l"/>
              </a:tabLst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9FC525"/>
                </a:solidFill>
                <a:effectLst/>
                <a:highlight>
                  <a:srgbClr val="FFFFFF"/>
                </a:highlight>
                <a:uLnTx/>
                <a:uFillTx/>
                <a:latin typeface="Raleway" pitchFamily="2" charset="0"/>
                <a:ea typeface="+mn-ea"/>
                <a:cs typeface="+mn-cs"/>
              </a:rPr>
              <a:t>Conseil communautaire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highlight>
                  <a:srgbClr val="FFFFFF"/>
                </a:highlight>
                <a:uLnTx/>
                <a:uFillTx/>
                <a:latin typeface="Raleway" pitchFamily="2" charset="0"/>
                <a:ea typeface="+mn-ea"/>
                <a:cs typeface="+mn-cs"/>
              </a:rPr>
              <a:t>Arrêt du PLUi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516E6F"/>
                </a:solidFill>
                <a:highlight>
                  <a:srgbClr val="FFFFFF"/>
                </a:highlight>
                <a:latin typeface="Raleway" pitchFamily="2" charset="0"/>
              </a:rPr>
              <a:t>Début phase administrative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16E6F"/>
              </a:solidFill>
              <a:effectLst/>
              <a:highlight>
                <a:srgbClr val="FFFFFF"/>
              </a:highlight>
              <a:uLnTx/>
              <a:uFillTx/>
              <a:latin typeface="Raleway" pitchFamily="2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9FC525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</p:txBody>
      </p:sp>
      <p:sp>
        <p:nvSpPr>
          <p:cNvPr id="27" name="Étoile : 5 branches 26">
            <a:extLst>
              <a:ext uri="{FF2B5EF4-FFF2-40B4-BE49-F238E27FC236}">
                <a16:creationId xmlns:a16="http://schemas.microsoft.com/office/drawing/2014/main" id="{F502F507-B646-39AF-1A16-177F7A6C2781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8151666" y="1947409"/>
            <a:ext cx="339332" cy="339332"/>
          </a:xfrm>
          <a:prstGeom prst="star5">
            <a:avLst/>
          </a:prstGeom>
          <a:solidFill>
            <a:schemeClr val="accent1"/>
          </a:solidFill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CFB44F8-6221-CE85-76C7-6914B6C79417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7628720" y="2335432"/>
            <a:ext cx="13497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9FC525"/>
                </a:solidFill>
                <a:effectLst/>
                <a:highlight>
                  <a:srgbClr val="FFFFFF"/>
                </a:highlight>
                <a:uLnTx/>
                <a:uFillTx/>
                <a:latin typeface="Raleway" pitchFamily="2" charset="0"/>
                <a:ea typeface="+mn-ea"/>
                <a:cs typeface="+mn-cs"/>
              </a:rPr>
              <a:t>Conseil communautaire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16E6F"/>
                </a:solidFill>
                <a:effectLst/>
                <a:highlight>
                  <a:srgbClr val="FFFFFF"/>
                </a:highlight>
                <a:uLnTx/>
                <a:uFillTx/>
                <a:latin typeface="Raleway" pitchFamily="2" charset="0"/>
                <a:ea typeface="+mn-ea"/>
                <a:cs typeface="+mn-cs"/>
              </a:rPr>
              <a:t>Approbation du PLUi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9FC525"/>
              </a:solidFill>
              <a:effectLst/>
              <a:uLnTx/>
              <a:uFillTx/>
              <a:latin typeface="Raleway" pitchFamily="2" charset="0"/>
              <a:ea typeface="+mn-ea"/>
              <a:cs typeface="+mn-cs"/>
            </a:endParaRP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746FD444-770D-639F-973C-57D8C883AE5B}"/>
              </a:ext>
            </a:extLst>
          </p:cNvPr>
          <p:cNvCxnSpPr>
            <a:cxnSpLocks/>
          </p:cNvCxnSpPr>
          <p:nvPr>
            <p:custDataLst>
              <p:tags r:id="rId34"/>
            </p:custDataLst>
          </p:nvPr>
        </p:nvCxnSpPr>
        <p:spPr>
          <a:xfrm>
            <a:off x="4249227" y="3873704"/>
            <a:ext cx="941655" cy="700"/>
          </a:xfrm>
          <a:prstGeom prst="straightConnector1">
            <a:avLst/>
          </a:prstGeom>
          <a:ln w="1016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D18F0591-2C73-3D1E-DDA0-38E04FDEF944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4132094" y="4051443"/>
            <a:ext cx="10799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highlight>
                  <a:srgbClr val="FFFFFF"/>
                </a:highlight>
                <a:uLnTx/>
                <a:uFillTx/>
                <a:latin typeface="Raleway" pitchFamily="2" charset="0"/>
                <a:ea typeface="+mn-ea"/>
                <a:cs typeface="+mn-cs"/>
              </a:rPr>
              <a:t>Consultation des communes 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D649616-79C4-BC98-1E71-E31E66307AD5}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>
            <a:off x="5072496" y="4064603"/>
            <a:ext cx="10799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00" dirty="0">
                <a:solidFill>
                  <a:schemeClr val="accent6"/>
                </a:solidFill>
                <a:highlight>
                  <a:srgbClr val="FFFFFF"/>
                </a:highlight>
                <a:latin typeface="Raleway" pitchFamily="2" charset="0"/>
              </a:rPr>
              <a:t>C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/>
                </a:solidFill>
                <a:effectLst/>
                <a:highlight>
                  <a:srgbClr val="FFFFFF"/>
                </a:highlight>
                <a:uLnTx/>
                <a:uFillTx/>
                <a:latin typeface="Raleway" pitchFamily="2" charset="0"/>
                <a:ea typeface="+mn-ea"/>
                <a:cs typeface="+mn-cs"/>
              </a:rPr>
              <a:t>onsultation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highlight>
                  <a:srgbClr val="FFFFFF"/>
                </a:highlight>
                <a:uLnTx/>
                <a:uFillTx/>
                <a:latin typeface="Raleway" pitchFamily="2" charset="0"/>
                <a:ea typeface="+mn-ea"/>
                <a:cs typeface="+mn-cs"/>
              </a:rPr>
              <a:t> de la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/>
                </a:solidFill>
                <a:effectLst/>
                <a:highlight>
                  <a:srgbClr val="FFFFFF"/>
                </a:highlight>
                <a:uLnTx/>
                <a:uFillTx/>
                <a:latin typeface="Raleway" pitchFamily="2" charset="0"/>
                <a:ea typeface="+mn-ea"/>
                <a:cs typeface="+mn-cs"/>
              </a:rPr>
              <a:t>MRAe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highlight>
                <a:srgbClr val="FFFFFF"/>
              </a:highlight>
              <a:uLnTx/>
              <a:uFillTx/>
              <a:latin typeface="Raleway" pitchFamily="2" charset="0"/>
              <a:ea typeface="+mn-ea"/>
              <a:cs typeface="+mn-cs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AD9FAEC5-7CDE-0689-6A12-2F365A595D4C}"/>
              </a:ext>
            </a:extLst>
          </p:cNvPr>
          <p:cNvSpPr txBox="1"/>
          <p:nvPr>
            <p:custDataLst>
              <p:tags r:id="rId37"/>
            </p:custDataLst>
          </p:nvPr>
        </p:nvSpPr>
        <p:spPr>
          <a:xfrm>
            <a:off x="6118361" y="3998324"/>
            <a:ext cx="10799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00" dirty="0">
                <a:solidFill>
                  <a:schemeClr val="accent6"/>
                </a:solidFill>
                <a:highlight>
                  <a:srgbClr val="FFFFFF"/>
                </a:highlight>
                <a:latin typeface="Raleway" pitchFamily="2" charset="0"/>
              </a:rPr>
              <a:t>C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/>
                </a:solidFill>
                <a:effectLst/>
                <a:highlight>
                  <a:srgbClr val="FFFFFF"/>
                </a:highlight>
                <a:uLnTx/>
                <a:uFillTx/>
                <a:latin typeface="Raleway" pitchFamily="2" charset="0"/>
                <a:ea typeface="+mn-ea"/>
                <a:cs typeface="+mn-cs"/>
              </a:rPr>
              <a:t>onsultation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highlight>
                  <a:srgbClr val="FFFFFF"/>
                </a:highlight>
                <a:uLnTx/>
                <a:uFillTx/>
                <a:latin typeface="Raleway" pitchFamily="2" charset="0"/>
                <a:ea typeface="+mn-ea"/>
                <a:cs typeface="+mn-cs"/>
              </a:rPr>
              <a:t> des PPA 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42ECDB28-512A-E0A8-E2FA-019B6CEE8E1D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7118647" y="4035115"/>
            <a:ext cx="8946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00" dirty="0">
                <a:solidFill>
                  <a:schemeClr val="accent6"/>
                </a:solidFill>
                <a:highlight>
                  <a:srgbClr val="FFFFFF"/>
                </a:highlight>
                <a:latin typeface="Raleway" pitchFamily="2" charset="0"/>
              </a:rPr>
              <a:t>Enquête publique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highlight>
                <a:srgbClr val="FFFFFF"/>
              </a:highlight>
              <a:uLnTx/>
              <a:uFillTx/>
              <a:latin typeface="Raleway" pitchFamily="2" charset="0"/>
              <a:ea typeface="+mn-ea"/>
              <a:cs typeface="+mn-cs"/>
            </a:endParaRPr>
          </a:p>
        </p:txBody>
      </p: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05F0AA40-A3A8-DECA-4F4C-6A52FBBEB70C}"/>
              </a:ext>
            </a:extLst>
          </p:cNvPr>
          <p:cNvCxnSpPr>
            <a:cxnSpLocks/>
          </p:cNvCxnSpPr>
          <p:nvPr>
            <p:custDataLst>
              <p:tags r:id="rId39"/>
            </p:custDataLst>
          </p:nvPr>
        </p:nvCxnSpPr>
        <p:spPr>
          <a:xfrm>
            <a:off x="5143166" y="3873704"/>
            <a:ext cx="1047386" cy="0"/>
          </a:xfrm>
          <a:prstGeom prst="straightConnector1">
            <a:avLst/>
          </a:prstGeom>
          <a:ln w="1016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700BA73B-482B-2EC4-23ED-A1B0B11E0A5E}"/>
              </a:ext>
            </a:extLst>
          </p:cNvPr>
          <p:cNvCxnSpPr>
            <a:cxnSpLocks/>
          </p:cNvCxnSpPr>
          <p:nvPr>
            <p:custDataLst>
              <p:tags r:id="rId40"/>
            </p:custDataLst>
          </p:nvPr>
        </p:nvCxnSpPr>
        <p:spPr>
          <a:xfrm>
            <a:off x="6153608" y="3869092"/>
            <a:ext cx="1047403" cy="9279"/>
          </a:xfrm>
          <a:prstGeom prst="straightConnector1">
            <a:avLst/>
          </a:prstGeom>
          <a:ln w="1016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EF54D45F-4727-67F4-5CD5-F053B4E974D8}"/>
              </a:ext>
            </a:extLst>
          </p:cNvPr>
          <p:cNvCxnSpPr>
            <a:cxnSpLocks/>
          </p:cNvCxnSpPr>
          <p:nvPr>
            <p:custDataLst>
              <p:tags r:id="rId41"/>
            </p:custDataLst>
          </p:nvPr>
        </p:nvCxnSpPr>
        <p:spPr>
          <a:xfrm>
            <a:off x="7145595" y="3878371"/>
            <a:ext cx="784010" cy="0"/>
          </a:xfrm>
          <a:prstGeom prst="straightConnector1">
            <a:avLst/>
          </a:prstGeom>
          <a:ln w="1016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18334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A7EB376B-343D-34E2-B93A-25D8FACA557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>
            <a:normAutofit/>
          </a:bodyPr>
          <a:lstStyle/>
          <a:p>
            <a:r>
              <a:rPr lang="fr-FR" dirty="0">
                <a:solidFill>
                  <a:schemeClr val="tx2"/>
                </a:solidFill>
                <a:latin typeface="Montserrat ExtraBold" panose="00000900000000000000" pitchFamily="2" charset="0"/>
              </a:rPr>
              <a:t>ET SI JE VEUX PARTICIPER ?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1D2F8F4-70F6-4AEE-ED64-E0ED8FA68A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29840" y="1554997"/>
            <a:ext cx="8265682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65" marR="635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299085" algn="l"/>
                <a:tab pos="299720" algn="l"/>
                <a:tab pos="1679575" algn="l"/>
              </a:tabLst>
              <a:defRPr/>
            </a:pPr>
            <a:r>
              <a:rPr lang="fr-FR" b="1" spc="10" dirty="0">
                <a:solidFill>
                  <a:schemeClr val="accent1"/>
                </a:solidFill>
                <a:latin typeface="Raleway" pitchFamily="2" charset="0"/>
                <a:cs typeface="Verdana"/>
              </a:rPr>
              <a:t>Contribuer à la démarche </a:t>
            </a:r>
          </a:p>
          <a:p>
            <a:pPr marL="297815" marR="635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99085" algn="l"/>
                <a:tab pos="299720" algn="l"/>
                <a:tab pos="1679575" algn="l"/>
              </a:tabLst>
              <a:defRPr/>
            </a:pPr>
            <a:endParaRPr lang="fr-FR" sz="1400" spc="10" dirty="0">
              <a:solidFill>
                <a:schemeClr val="accent3"/>
              </a:solidFill>
              <a:latin typeface="Raleway" pitchFamily="2" charset="0"/>
            </a:endParaRPr>
          </a:p>
          <a:p>
            <a:pPr marL="297815" marR="635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99085" algn="l"/>
                <a:tab pos="299720" algn="l"/>
                <a:tab pos="1679575" algn="l"/>
              </a:tabLst>
              <a:defRPr/>
            </a:pPr>
            <a:r>
              <a:rPr lang="fr-FR" sz="1400" spc="10" dirty="0">
                <a:solidFill>
                  <a:schemeClr val="accent3"/>
                </a:solidFill>
                <a:latin typeface="Raleway" pitchFamily="2" charset="0"/>
              </a:rPr>
              <a:t>En écrivant dans </a:t>
            </a: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</a:rPr>
              <a:t>les registres de concertation </a:t>
            </a:r>
            <a:r>
              <a:rPr lang="fr-FR" sz="1400" spc="10" dirty="0">
                <a:solidFill>
                  <a:schemeClr val="accent3"/>
                </a:solidFill>
                <a:latin typeface="Raleway" pitchFamily="2" charset="0"/>
              </a:rPr>
              <a:t>mis à disposition dans </a:t>
            </a: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</a:rPr>
              <a:t>toutes les mairies</a:t>
            </a:r>
          </a:p>
          <a:p>
            <a:pPr marL="297815" marR="635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99085" algn="l"/>
                <a:tab pos="299720" algn="l"/>
                <a:tab pos="1679575" algn="l"/>
              </a:tabLst>
              <a:defRPr/>
            </a:pPr>
            <a:endParaRPr lang="fr-FR" sz="1400" spc="10" dirty="0">
              <a:solidFill>
                <a:schemeClr val="accent3"/>
              </a:solidFill>
              <a:latin typeface="Raleway" pitchFamily="2" charset="0"/>
            </a:endParaRPr>
          </a:p>
          <a:p>
            <a:pPr marL="297815" marR="635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99085" algn="l"/>
                <a:tab pos="299720" algn="l"/>
                <a:tab pos="1679575" algn="l"/>
              </a:tabLst>
              <a:defRPr/>
            </a:pPr>
            <a:r>
              <a:rPr lang="fr-FR" sz="1400" spc="10" dirty="0">
                <a:solidFill>
                  <a:schemeClr val="accent3"/>
                </a:solidFill>
                <a:latin typeface="Raleway" pitchFamily="2" charset="0"/>
              </a:rPr>
              <a:t>Par mail, en mentionnant </a:t>
            </a: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</a:rPr>
              <a:t>« PLUi Lyons Andelle » </a:t>
            </a:r>
            <a:r>
              <a:rPr lang="fr-FR" sz="1400" spc="10" dirty="0">
                <a:solidFill>
                  <a:schemeClr val="accent3"/>
                </a:solidFill>
                <a:latin typeface="Raleway" pitchFamily="2" charset="0"/>
              </a:rPr>
              <a:t>dans l’objet du mail</a:t>
            </a:r>
          </a:p>
          <a:p>
            <a:pPr marL="297815" marR="635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99085" algn="l"/>
                <a:tab pos="299720" algn="l"/>
                <a:tab pos="1679575" algn="l"/>
              </a:tabLst>
              <a:defRPr/>
            </a:pPr>
            <a:endParaRPr lang="fr-FR" sz="1400" spc="10" dirty="0">
              <a:solidFill>
                <a:schemeClr val="accent3"/>
              </a:solidFill>
              <a:latin typeface="Raleway" pitchFamily="2" charset="0"/>
            </a:endParaRPr>
          </a:p>
          <a:p>
            <a:pPr marL="297815" marR="635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99085" algn="l"/>
                <a:tab pos="299720" algn="l"/>
                <a:tab pos="1679575" algn="l"/>
              </a:tabLst>
              <a:defRPr/>
            </a:pPr>
            <a:r>
              <a:rPr lang="fr-FR" sz="1400" spc="10" dirty="0">
                <a:solidFill>
                  <a:schemeClr val="accent3"/>
                </a:solidFill>
                <a:latin typeface="Raleway" pitchFamily="2" charset="0"/>
              </a:rPr>
              <a:t>Par courrier, à l’adresse de la Communauté de communes Lyons Andelle </a:t>
            </a:r>
          </a:p>
          <a:p>
            <a:pPr marL="297815" marR="635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99085" algn="l"/>
                <a:tab pos="299720" algn="l"/>
                <a:tab pos="1679575" algn="l"/>
              </a:tabLst>
              <a:defRPr/>
            </a:pPr>
            <a:endParaRPr lang="fr-FR" sz="1400" spc="10" dirty="0">
              <a:solidFill>
                <a:schemeClr val="accent3"/>
              </a:solidFill>
              <a:latin typeface="Raleway" pitchFamily="2" charset="0"/>
            </a:endParaRPr>
          </a:p>
          <a:p>
            <a:pPr marL="297815" marR="635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99085" algn="l"/>
                <a:tab pos="299720" algn="l"/>
                <a:tab pos="1679575" algn="l"/>
              </a:tabLst>
              <a:defRPr/>
            </a:pP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</a:rPr>
              <a:t>En</a:t>
            </a:r>
            <a:r>
              <a:rPr lang="fr-FR" sz="1400" spc="10" dirty="0">
                <a:solidFill>
                  <a:schemeClr val="accent3"/>
                </a:solidFill>
                <a:latin typeface="Raleway" pitchFamily="2" charset="0"/>
              </a:rPr>
              <a:t> </a:t>
            </a: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</a:rPr>
              <a:t>participant aux réunions publiques </a:t>
            </a:r>
            <a:r>
              <a:rPr lang="fr-FR" sz="1400" spc="10" dirty="0">
                <a:solidFill>
                  <a:schemeClr val="accent3"/>
                </a:solidFill>
                <a:latin typeface="Raleway" pitchFamily="2" charset="0"/>
              </a:rPr>
              <a:t>organisées au fil de la démarche (annoncées par voie de presse et par internet) : </a:t>
            </a: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</a:rPr>
              <a:t>la prochaine sera organisée au premier semestre 2027</a:t>
            </a:r>
          </a:p>
          <a:p>
            <a:pPr marL="297815" marR="635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99085" algn="l"/>
                <a:tab pos="299720" algn="l"/>
                <a:tab pos="1679575" algn="l"/>
              </a:tabLst>
              <a:defRPr/>
            </a:pPr>
            <a:endParaRPr lang="fr-FR" sz="1400" spc="10" dirty="0">
              <a:solidFill>
                <a:schemeClr val="accent3"/>
              </a:solidFill>
              <a:latin typeface="Raleway" pitchFamily="2" charset="0"/>
            </a:endParaRPr>
          </a:p>
          <a:p>
            <a:pPr marL="297815" marR="635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99085" algn="l"/>
                <a:tab pos="299720" algn="l"/>
                <a:tab pos="1679575" algn="l"/>
              </a:tabLst>
              <a:defRPr/>
            </a:pPr>
            <a:r>
              <a:rPr lang="fr-FR" sz="1400" spc="10" dirty="0">
                <a:solidFill>
                  <a:schemeClr val="accent3"/>
                </a:solidFill>
                <a:latin typeface="Raleway" pitchFamily="2" charset="0"/>
              </a:rPr>
              <a:t>À la fin de la démarche, dans le cadre de </a:t>
            </a: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</a:rPr>
              <a:t>l’enquête publique : début 2028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01ABAC8C-9EED-1AE9-EB08-A74D27398A8C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629841" y="866774"/>
            <a:ext cx="7999809" cy="4001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accent3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Les modalités de concertation de la population </a:t>
            </a:r>
          </a:p>
        </p:txBody>
      </p:sp>
      <p:pic>
        <p:nvPicPr>
          <p:cNvPr id="15" name="Graphique 14" descr="Mégaphone contour">
            <a:extLst>
              <a:ext uri="{FF2B5EF4-FFF2-40B4-BE49-F238E27FC236}">
                <a16:creationId xmlns:a16="http://schemas.microsoft.com/office/drawing/2014/main" id="{2FD71241-848A-31EE-4569-9CBB7606974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544255" y="352519"/>
            <a:ext cx="914400" cy="914400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D383D8EE-3CDB-F76C-0B99-6BD75AC4ECF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53179" y="5630203"/>
            <a:ext cx="37430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65" marR="635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299085" algn="l"/>
                <a:tab pos="299720" algn="l"/>
                <a:tab pos="1679575" algn="l"/>
              </a:tabLst>
              <a:defRPr/>
            </a:pP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  <a:cs typeface="Verdana"/>
                <a:hlinkClick r:id="rId17"/>
              </a:rPr>
              <a:t>https://www.cdcla.fr/plui/</a:t>
            </a: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  <a:cs typeface="Verdana"/>
              </a:rPr>
              <a:t> </a:t>
            </a:r>
            <a:endParaRPr lang="fr-FR" sz="1300" spc="10" dirty="0">
              <a:solidFill>
                <a:schemeClr val="accent3"/>
              </a:solidFill>
              <a:latin typeface="Raleway" pitchFamily="2" charset="0"/>
            </a:endParaRP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BC131315-DF29-FF3F-6E20-61475BB343BA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 flipV="1">
            <a:off x="7272456" y="417511"/>
            <a:ext cx="82939" cy="218022"/>
          </a:xfrm>
          <a:prstGeom prst="line">
            <a:avLst/>
          </a:prstGeom>
          <a:ln w="28575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36B9FFF9-8637-BFFD-F44D-10CAD925B1A8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7313925" y="574602"/>
            <a:ext cx="192194" cy="125536"/>
          </a:xfrm>
          <a:prstGeom prst="line">
            <a:avLst/>
          </a:prstGeom>
          <a:ln w="28575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3A3DA7A3-315A-F4E3-30F2-3A7ABFDFB869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7355395" y="753308"/>
            <a:ext cx="217726" cy="28923"/>
          </a:xfrm>
          <a:prstGeom prst="line">
            <a:avLst/>
          </a:prstGeom>
          <a:ln w="28575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Adresse de courrier contour">
            <a:extLst>
              <a:ext uri="{FF2B5EF4-FFF2-40B4-BE49-F238E27FC236}">
                <a16:creationId xmlns:a16="http://schemas.microsoft.com/office/drawing/2014/main" id="{52BCF2C1-3830-9AC2-0366-12B52714E71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1130" y="4307355"/>
            <a:ext cx="571376" cy="571376"/>
          </a:xfrm>
          <a:prstGeom prst="rect">
            <a:avLst/>
          </a:prstGeom>
        </p:spPr>
      </p:pic>
      <p:pic>
        <p:nvPicPr>
          <p:cNvPr id="50" name="Graphique 49" descr="Envoyer contour">
            <a:extLst>
              <a:ext uri="{FF2B5EF4-FFF2-40B4-BE49-F238E27FC236}">
                <a16:creationId xmlns:a16="http://schemas.microsoft.com/office/drawing/2014/main" id="{88C0D29C-B032-D889-37CE-587620EB5FF3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29841" y="4938741"/>
            <a:ext cx="571375" cy="571375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AB5E70B2-34A8-45B6-10BF-ECEBA55DD863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253179" y="4388870"/>
            <a:ext cx="70467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65" marR="635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299085" algn="l"/>
                <a:tab pos="299720" algn="l"/>
                <a:tab pos="1679575" algn="l"/>
              </a:tabLst>
              <a:defRPr/>
            </a:pP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  <a:cs typeface="Verdana"/>
              </a:rPr>
              <a:t>Communauté de communes Lyons Andelle – Service urbanisme – Rue Martin Liesse – ZA La Vente Cartier BP20 - 27380 Charleval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5C4C44E5-5B76-1564-7112-572E1024C03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253179" y="5070539"/>
            <a:ext cx="70467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65" marR="635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299085" algn="l"/>
                <a:tab pos="299720" algn="l"/>
                <a:tab pos="1679575" algn="l"/>
              </a:tabLst>
              <a:defRPr/>
            </a:pP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  <a:cs typeface="Verdana"/>
                <a:hlinkClick r:id="rId20"/>
              </a:rPr>
              <a:t>Urbanisme@cdcla.fr</a:t>
            </a: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  <a:cs typeface="Verdana"/>
              </a:rPr>
              <a:t> </a:t>
            </a:r>
          </a:p>
        </p:txBody>
      </p:sp>
      <p:pic>
        <p:nvPicPr>
          <p:cNvPr id="54" name="Graphique 53" descr="Internet contour">
            <a:extLst>
              <a:ext uri="{FF2B5EF4-FFF2-40B4-BE49-F238E27FC236}">
                <a16:creationId xmlns:a16="http://schemas.microsoft.com/office/drawing/2014/main" id="{E3195967-EE18-640B-96C3-6B2C34FD55B4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29840" y="5483600"/>
            <a:ext cx="571376" cy="57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0170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A7EB376B-343D-34E2-B93A-25D8FACA557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>
            <a:normAutofit/>
          </a:bodyPr>
          <a:lstStyle/>
          <a:p>
            <a:r>
              <a:rPr lang="fr-FR" dirty="0">
                <a:solidFill>
                  <a:schemeClr val="tx2"/>
                </a:solidFill>
                <a:latin typeface="Montserrat ExtraBold" panose="00000900000000000000" pitchFamily="2" charset="0"/>
              </a:rPr>
              <a:t>ET SI JE VEUX PARTICIPER ?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1D2F8F4-70F6-4AEE-ED64-E0ED8FA68A3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29840" y="1554997"/>
            <a:ext cx="7670066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65" marR="635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299085" algn="l"/>
                <a:tab pos="299720" algn="l"/>
                <a:tab pos="1679575" algn="l"/>
              </a:tabLst>
              <a:defRPr/>
            </a:pPr>
            <a:r>
              <a:rPr lang="fr-FR" b="1" spc="10" dirty="0">
                <a:solidFill>
                  <a:schemeClr val="accent1"/>
                </a:solidFill>
                <a:latin typeface="Raleway" pitchFamily="2" charset="0"/>
                <a:cs typeface="Verdana"/>
              </a:rPr>
              <a:t>S’informer sur l’avancement de la démarche </a:t>
            </a:r>
          </a:p>
          <a:p>
            <a:pPr marL="297815" marR="635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99085" algn="l"/>
                <a:tab pos="299720" algn="l"/>
                <a:tab pos="1679575" algn="l"/>
              </a:tabLst>
              <a:defRPr/>
            </a:pPr>
            <a:endParaRPr lang="fr-FR" sz="1400" spc="10" dirty="0">
              <a:solidFill>
                <a:schemeClr val="accent3"/>
              </a:solidFill>
              <a:latin typeface="Raleway" pitchFamily="2" charset="0"/>
            </a:endParaRPr>
          </a:p>
          <a:p>
            <a:pPr marL="297815" marR="635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99085" algn="l"/>
                <a:tab pos="299720" algn="l"/>
                <a:tab pos="1679575" algn="l"/>
              </a:tabLst>
              <a:defRPr/>
            </a:pPr>
            <a:r>
              <a:rPr lang="fr-FR" sz="1400" spc="10" dirty="0">
                <a:solidFill>
                  <a:schemeClr val="accent3"/>
                </a:solidFill>
                <a:latin typeface="Raleway" pitchFamily="2" charset="0"/>
              </a:rPr>
              <a:t>Sur le </a:t>
            </a: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</a:rPr>
              <a:t>site internet </a:t>
            </a:r>
            <a:r>
              <a:rPr lang="fr-FR" sz="1400" spc="10" dirty="0">
                <a:solidFill>
                  <a:schemeClr val="accent3"/>
                </a:solidFill>
                <a:latin typeface="Raleway" pitchFamily="2" charset="0"/>
              </a:rPr>
              <a:t>de la Communauté de communes, sur la page dédiée au PLUi </a:t>
            </a:r>
          </a:p>
          <a:p>
            <a:pPr marL="297815" marR="635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99085" algn="l"/>
                <a:tab pos="299720" algn="l"/>
                <a:tab pos="1679575" algn="l"/>
              </a:tabLst>
              <a:defRPr/>
            </a:pPr>
            <a:endParaRPr lang="fr-FR" sz="1400" spc="10" dirty="0">
              <a:solidFill>
                <a:schemeClr val="accent3"/>
              </a:solidFill>
              <a:latin typeface="Raleway" pitchFamily="2" charset="0"/>
            </a:endParaRPr>
          </a:p>
          <a:p>
            <a:pPr marL="297815" marR="635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99085" algn="l"/>
                <a:tab pos="299720" algn="l"/>
                <a:tab pos="1679575" algn="l"/>
              </a:tabLst>
              <a:defRPr/>
            </a:pPr>
            <a:r>
              <a:rPr lang="fr-FR" sz="1400" spc="10" dirty="0">
                <a:solidFill>
                  <a:schemeClr val="accent3"/>
                </a:solidFill>
                <a:latin typeface="Raleway" pitchFamily="2" charset="0"/>
              </a:rPr>
              <a:t>En consultant </a:t>
            </a: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</a:rPr>
              <a:t>le dossier mis à disposition dans toutes les mairies</a:t>
            </a:r>
          </a:p>
          <a:p>
            <a:pPr marL="297815" marR="635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99085" algn="l"/>
                <a:tab pos="299720" algn="l"/>
                <a:tab pos="1679575" algn="l"/>
              </a:tabLst>
              <a:defRPr/>
            </a:pPr>
            <a:endParaRPr lang="fr-FR" sz="1400" spc="10" dirty="0">
              <a:solidFill>
                <a:schemeClr val="accent3"/>
              </a:solidFill>
              <a:latin typeface="Raleway" pitchFamily="2" charset="0"/>
            </a:endParaRPr>
          </a:p>
          <a:p>
            <a:pPr marL="297815" marR="635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99085" algn="l"/>
                <a:tab pos="299720" algn="l"/>
                <a:tab pos="1679575" algn="l"/>
              </a:tabLst>
              <a:defRPr/>
            </a:pPr>
            <a:r>
              <a:rPr lang="fr-FR" sz="1400" spc="10" dirty="0">
                <a:solidFill>
                  <a:schemeClr val="accent3"/>
                </a:solidFill>
                <a:latin typeface="Raleway" pitchFamily="2" charset="0"/>
              </a:rPr>
              <a:t>En participant aux temps d’échanges organisés </a:t>
            </a:r>
          </a:p>
          <a:p>
            <a:pPr marL="297815" marR="635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99085" algn="l"/>
                <a:tab pos="299720" algn="l"/>
                <a:tab pos="1679575" algn="l"/>
              </a:tabLst>
              <a:defRPr/>
            </a:pPr>
            <a:endParaRPr lang="fr-FR" sz="1400" spc="10" dirty="0">
              <a:solidFill>
                <a:schemeClr val="accent3"/>
              </a:solidFill>
              <a:latin typeface="Raleway" pitchFamily="2" charset="0"/>
            </a:endParaRPr>
          </a:p>
          <a:p>
            <a:pPr marL="297815" marR="635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99085" algn="l"/>
                <a:tab pos="299720" algn="l"/>
                <a:tab pos="1679575" algn="l"/>
              </a:tabLst>
              <a:defRPr/>
            </a:pPr>
            <a:r>
              <a:rPr lang="fr-FR" sz="1400" spc="10" dirty="0">
                <a:solidFill>
                  <a:schemeClr val="accent3"/>
                </a:solidFill>
                <a:latin typeface="Raleway" pitchFamily="2" charset="0"/>
              </a:rPr>
              <a:t>En lisant le magazine « </a:t>
            </a: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</a:rPr>
              <a:t>Lyons Andelle le </a:t>
            </a:r>
            <a:r>
              <a:rPr lang="fr-FR" sz="1400" b="1" spc="10" dirty="0" err="1">
                <a:solidFill>
                  <a:schemeClr val="accent3"/>
                </a:solidFill>
                <a:latin typeface="Raleway" pitchFamily="2" charset="0"/>
              </a:rPr>
              <a:t>Mag</a:t>
            </a: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</a:rPr>
              <a:t>’ </a:t>
            </a:r>
            <a:r>
              <a:rPr lang="fr-FR" sz="1400" spc="10" dirty="0">
                <a:solidFill>
                  <a:schemeClr val="accent3"/>
                </a:solidFill>
                <a:latin typeface="Raleway" pitchFamily="2" charset="0"/>
              </a:rPr>
              <a:t>»</a:t>
            </a:r>
          </a:p>
          <a:p>
            <a:pPr marL="297815" marR="635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99085" algn="l"/>
                <a:tab pos="299720" algn="l"/>
                <a:tab pos="1679575" algn="l"/>
              </a:tabLst>
              <a:defRPr/>
            </a:pPr>
            <a:endParaRPr lang="fr-FR" sz="1400" spc="10" dirty="0">
              <a:solidFill>
                <a:schemeClr val="accent3"/>
              </a:solidFill>
              <a:latin typeface="Raleway" pitchFamily="2" charset="0"/>
            </a:endParaRPr>
          </a:p>
          <a:p>
            <a:pPr marL="297815" marR="635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99085" algn="l"/>
                <a:tab pos="299720" algn="l"/>
                <a:tab pos="1679575" algn="l"/>
              </a:tabLst>
              <a:defRPr/>
            </a:pPr>
            <a:r>
              <a:rPr lang="fr-FR" sz="1400" spc="10" dirty="0">
                <a:solidFill>
                  <a:schemeClr val="accent3"/>
                </a:solidFill>
                <a:latin typeface="Raleway" pitchFamily="2" charset="0"/>
              </a:rPr>
              <a:t>En regardant </a:t>
            </a: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</a:rPr>
              <a:t>l’exposition itinérante </a:t>
            </a:r>
            <a:r>
              <a:rPr lang="fr-FR" sz="1400" spc="10" dirty="0">
                <a:solidFill>
                  <a:schemeClr val="accent3"/>
                </a:solidFill>
                <a:latin typeface="Raleway" pitchFamily="2" charset="0"/>
              </a:rPr>
              <a:t>retraçant la démarche. 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01ABAC8C-9EED-1AE9-EB08-A74D27398A8C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629841" y="866774"/>
            <a:ext cx="7999809" cy="4001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accent3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Les modalités de concertation de la population </a:t>
            </a:r>
          </a:p>
        </p:txBody>
      </p:sp>
      <p:pic>
        <p:nvPicPr>
          <p:cNvPr id="15" name="Graphique 14" descr="Mégaphone contour">
            <a:extLst>
              <a:ext uri="{FF2B5EF4-FFF2-40B4-BE49-F238E27FC236}">
                <a16:creationId xmlns:a16="http://schemas.microsoft.com/office/drawing/2014/main" id="{2FD71241-848A-31EE-4569-9CBB7606974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544255" y="352519"/>
            <a:ext cx="914400" cy="914400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D383D8EE-3CDB-F76C-0B99-6BD75AC4ECF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53179" y="5630203"/>
            <a:ext cx="37430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65" marR="635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299085" algn="l"/>
                <a:tab pos="299720" algn="l"/>
                <a:tab pos="1679575" algn="l"/>
              </a:tabLst>
              <a:defRPr/>
            </a:pP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  <a:cs typeface="Verdana"/>
                <a:hlinkClick r:id="rId17"/>
              </a:rPr>
              <a:t>https://www.cdcla.fr/plui/</a:t>
            </a: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  <a:cs typeface="Verdana"/>
              </a:rPr>
              <a:t> </a:t>
            </a:r>
            <a:endParaRPr lang="fr-FR" sz="1300" spc="10" dirty="0">
              <a:solidFill>
                <a:schemeClr val="accent3"/>
              </a:solidFill>
              <a:latin typeface="Raleway" pitchFamily="2" charset="0"/>
            </a:endParaRP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BC131315-DF29-FF3F-6E20-61475BB343BA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 flipV="1">
            <a:off x="7272456" y="417511"/>
            <a:ext cx="82939" cy="218022"/>
          </a:xfrm>
          <a:prstGeom prst="line">
            <a:avLst/>
          </a:prstGeom>
          <a:ln w="28575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36B9FFF9-8637-BFFD-F44D-10CAD925B1A8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7313925" y="574602"/>
            <a:ext cx="192194" cy="125536"/>
          </a:xfrm>
          <a:prstGeom prst="line">
            <a:avLst/>
          </a:prstGeom>
          <a:ln w="28575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3A3DA7A3-315A-F4E3-30F2-3A7ABFDFB869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>
            <a:off x="7355395" y="753308"/>
            <a:ext cx="217726" cy="28923"/>
          </a:xfrm>
          <a:prstGeom prst="line">
            <a:avLst/>
          </a:prstGeom>
          <a:ln w="28575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que 48" descr="Adresse de courrier contour">
            <a:extLst>
              <a:ext uri="{FF2B5EF4-FFF2-40B4-BE49-F238E27FC236}">
                <a16:creationId xmlns:a16="http://schemas.microsoft.com/office/drawing/2014/main" id="{52BCF2C1-3830-9AC2-0366-12B52714E71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1130" y="4307355"/>
            <a:ext cx="571376" cy="571376"/>
          </a:xfrm>
          <a:prstGeom prst="rect">
            <a:avLst/>
          </a:prstGeom>
        </p:spPr>
      </p:pic>
      <p:pic>
        <p:nvPicPr>
          <p:cNvPr id="50" name="Graphique 49" descr="Envoyer contour">
            <a:extLst>
              <a:ext uri="{FF2B5EF4-FFF2-40B4-BE49-F238E27FC236}">
                <a16:creationId xmlns:a16="http://schemas.microsoft.com/office/drawing/2014/main" id="{88C0D29C-B032-D889-37CE-587620EB5FF3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29841" y="4938741"/>
            <a:ext cx="571375" cy="571375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AB5E70B2-34A8-45B6-10BF-ECEBA55DD863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253179" y="4388870"/>
            <a:ext cx="70467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65" marR="635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299085" algn="l"/>
                <a:tab pos="299720" algn="l"/>
                <a:tab pos="1679575" algn="l"/>
              </a:tabLst>
              <a:defRPr/>
            </a:pP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  <a:cs typeface="Verdana"/>
              </a:rPr>
              <a:t>Communauté de communes Lyons Andelle – Service urbanisme – Rue Martin Liesse – ZA La Vente Cartier BP20 - 27380 Charleval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5C4C44E5-5B76-1564-7112-572E1024C03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253179" y="5070539"/>
            <a:ext cx="70467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65" marR="635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299085" algn="l"/>
                <a:tab pos="299720" algn="l"/>
                <a:tab pos="1679575" algn="l"/>
              </a:tabLst>
              <a:defRPr/>
            </a:pP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  <a:cs typeface="Verdana"/>
                <a:hlinkClick r:id="rId20"/>
              </a:rPr>
              <a:t>Urbanisme@cdcla.fr</a:t>
            </a:r>
            <a:r>
              <a:rPr lang="fr-FR" sz="1400" b="1" spc="10" dirty="0">
                <a:solidFill>
                  <a:schemeClr val="accent3"/>
                </a:solidFill>
                <a:latin typeface="Raleway" pitchFamily="2" charset="0"/>
                <a:cs typeface="Verdana"/>
              </a:rPr>
              <a:t> </a:t>
            </a:r>
          </a:p>
        </p:txBody>
      </p:sp>
      <p:pic>
        <p:nvPicPr>
          <p:cNvPr id="54" name="Graphique 53" descr="Internet contour">
            <a:extLst>
              <a:ext uri="{FF2B5EF4-FFF2-40B4-BE49-F238E27FC236}">
                <a16:creationId xmlns:a16="http://schemas.microsoft.com/office/drawing/2014/main" id="{E3195967-EE18-640B-96C3-6B2C34FD55B4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29840" y="5483600"/>
            <a:ext cx="571376" cy="57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7443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8B71F0A-EEA8-4B36-ADFE-CFAEB7716AE9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TEMPS D’ÉCHANGE : </a:t>
            </a:r>
          </a:p>
          <a:p>
            <a:r>
              <a:rPr lang="fr-FR" sz="3200" dirty="0">
                <a:latin typeface="Montserrat Bold (En-têtes)"/>
              </a:rPr>
              <a:t>Avez-vous des questions? </a:t>
            </a:r>
          </a:p>
        </p:txBody>
      </p:sp>
      <p:pic>
        <p:nvPicPr>
          <p:cNvPr id="4" name="Graphique 3" descr="Avis des clients avec un remplissage uni">
            <a:extLst>
              <a:ext uri="{FF2B5EF4-FFF2-40B4-BE49-F238E27FC236}">
                <a16:creationId xmlns:a16="http://schemas.microsoft.com/office/drawing/2014/main" id="{A90504A0-A30D-25ED-8BB1-3641FCD5CAE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00499" y="4446082"/>
            <a:ext cx="1143000" cy="1143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6DA68E-3F59-8D8F-421C-8EB61625354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33375" y="6376990"/>
            <a:ext cx="890588" cy="176212"/>
          </a:xfrm>
          <a:prstGeom prst="rect">
            <a:avLst/>
          </a:prstGeom>
          <a:solidFill>
            <a:srgbClr val="DA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11527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8FE5933E-49BD-3158-7F67-8061E8CAC1D2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958799" y="1688453"/>
            <a:ext cx="7321539" cy="3017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ExtraBold" panose="00000900000000000000" pitchFamily="2" charset="0"/>
                <a:ea typeface="+mj-ea"/>
                <a:cs typeface="+mj-cs"/>
              </a:rPr>
              <a:t>MERCI POUR VOTRE ATTENTION !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587214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C42CD33-9368-3FA3-F813-490206BA8545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8053385" y="6356351"/>
            <a:ext cx="4700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2ACE43-977A-4490-BC0B-08C8D4A54327}" type="slidenum">
              <a:rPr lang="fr-FR" smtClean="0"/>
              <a:pPr/>
              <a:t>39</a:t>
            </a:fld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0FB8F6-89D7-418A-DC88-3336B01720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838983" y="6276513"/>
            <a:ext cx="843378" cy="444963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AC9673B8-F2A5-1713-4F89-9B22BD7567B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1385" t="-2201" r="57169"/>
          <a:stretch/>
        </p:blipFill>
        <p:spPr>
          <a:xfrm>
            <a:off x="3950491" y="5860624"/>
            <a:ext cx="1243015" cy="495727"/>
          </a:xfrm>
          <a:prstGeom prst="rect">
            <a:avLst/>
          </a:prstGeom>
        </p:spPr>
      </p:pic>
      <p:sp>
        <p:nvSpPr>
          <p:cNvPr id="10" name="Sous-titre 2">
            <a:extLst>
              <a:ext uri="{FF2B5EF4-FFF2-40B4-BE49-F238E27FC236}">
                <a16:creationId xmlns:a16="http://schemas.microsoft.com/office/drawing/2014/main" id="{A42D5640-E49E-E5B6-CD3B-676519101BC2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769201" y="4529203"/>
            <a:ext cx="7605596" cy="837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>
                <a:solidFill>
                  <a:schemeClr val="bg1"/>
                </a:solidFill>
              </a:rPr>
              <a:t>Plan Local d’Urbanisme intercommunal</a:t>
            </a:r>
            <a:br>
              <a:rPr lang="fr-FR" sz="2000" b="1" dirty="0">
                <a:solidFill>
                  <a:schemeClr val="bg1"/>
                </a:solidFill>
              </a:rPr>
            </a:br>
            <a:r>
              <a:rPr lang="fr-FR" sz="1800" dirty="0">
                <a:solidFill>
                  <a:schemeClr val="bg1"/>
                </a:solidFill>
              </a:rPr>
              <a:t>Communauté de Communes Lyons Andelle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93D8682-913E-8C58-5240-4618B733FD0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631" y="5516799"/>
            <a:ext cx="1501140" cy="13030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0D74F1-BBD0-B777-D6FA-BF621B6DF3E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362075" y="6356351"/>
            <a:ext cx="6476908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74FB4BE-E1E1-3B18-D8AB-CB9599898569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2999125" y="1144311"/>
            <a:ext cx="3145750" cy="3145750"/>
            <a:chOff x="2999125" y="1144311"/>
            <a:chExt cx="3145750" cy="3145750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34C4208E-D528-4807-1A7B-2E5C8F4EF88E}"/>
                </a:ext>
              </a:extLst>
            </p:cNvPr>
            <p:cNvGrpSpPr/>
            <p:nvPr/>
          </p:nvGrpSpPr>
          <p:grpSpPr>
            <a:xfrm>
              <a:off x="2999125" y="1144311"/>
              <a:ext cx="3145750" cy="3145750"/>
              <a:chOff x="989336" y="466130"/>
              <a:chExt cx="4792133" cy="4792133"/>
            </a:xfrm>
          </p:grpSpPr>
          <p:sp>
            <p:nvSpPr>
              <p:cNvPr id="6" name="Ellipse 5">
                <a:extLst>
                  <a:ext uri="{FF2B5EF4-FFF2-40B4-BE49-F238E27FC236}">
                    <a16:creationId xmlns:a16="http://schemas.microsoft.com/office/drawing/2014/main" id="{3554BB25-ED0C-DE7C-23F7-344FB8B456B8}"/>
                  </a:ext>
                </a:extLst>
              </p:cNvPr>
              <p:cNvSpPr/>
              <p:nvPr/>
            </p:nvSpPr>
            <p:spPr>
              <a:xfrm>
                <a:off x="989336" y="466130"/>
                <a:ext cx="4792133" cy="479213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7" name="Image 6" descr="Une image contenant logo&#10;&#10;Description générée automatiquement">
                <a:extLst>
                  <a:ext uri="{FF2B5EF4-FFF2-40B4-BE49-F238E27FC236}">
                    <a16:creationId xmlns:a16="http://schemas.microsoft.com/office/drawing/2014/main" id="{EB045AC6-68BE-BA6D-BC54-E657D0FECC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59639" y="1795138"/>
                <a:ext cx="4251526" cy="2134116"/>
              </a:xfrm>
              <a:prstGeom prst="rect">
                <a:avLst/>
              </a:prstGeom>
            </p:spPr>
          </p:pic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F104F60-B07E-1E26-B265-121A28576431}"/>
                </a:ext>
              </a:extLst>
            </p:cNvPr>
            <p:cNvSpPr/>
            <p:nvPr/>
          </p:nvSpPr>
          <p:spPr>
            <a:xfrm>
              <a:off x="3128963" y="2938463"/>
              <a:ext cx="1123950" cy="1238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129439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0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1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2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3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4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5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6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7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8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9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0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1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heme/theme1.xml><?xml version="1.0" encoding="utf-8"?>
<a:theme xmlns:a="http://schemas.openxmlformats.org/drawingml/2006/main" name="Thème Office">
  <a:themeElements>
    <a:clrScheme name="Personnalisé 9">
      <a:dk1>
        <a:srgbClr val="05AEC4"/>
      </a:dk1>
      <a:lt1>
        <a:srgbClr val="FFFFFF"/>
      </a:lt1>
      <a:dk2>
        <a:srgbClr val="05AEC4"/>
      </a:dk2>
      <a:lt2>
        <a:srgbClr val="FFFFFF"/>
      </a:lt2>
      <a:accent1>
        <a:srgbClr val="9FC525"/>
      </a:accent1>
      <a:accent2>
        <a:srgbClr val="05AEC4"/>
      </a:accent2>
      <a:accent3>
        <a:srgbClr val="516E6F"/>
      </a:accent3>
      <a:accent4>
        <a:srgbClr val="9FC525"/>
      </a:accent4>
      <a:accent5>
        <a:srgbClr val="05AEC4"/>
      </a:accent5>
      <a:accent6>
        <a:srgbClr val="A4328A"/>
      </a:accent6>
      <a:hlink>
        <a:srgbClr val="516E6F"/>
      </a:hlink>
      <a:folHlink>
        <a:srgbClr val="9FC525"/>
      </a:folHlink>
    </a:clrScheme>
    <a:fontScheme name="Personnalisé 1">
      <a:majorFont>
        <a:latin typeface="Montserrat ExtraBold"/>
        <a:ea typeface=""/>
        <a:cs typeface=""/>
      </a:majorFont>
      <a:minorFont>
        <a:latin typeface="Raleway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3000" b="0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ésentation1" id="{A769C166-4C78-4486-922A-7CD46F0C13CB}" vid="{1909E60C-64AE-4BA5-AD31-A89A2B42A1F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a0b943a-ba63-4206-9214-64b849641b3d">
      <Terms xmlns="http://schemas.microsoft.com/office/infopath/2007/PartnerControls"/>
    </lcf76f155ced4ddcb4097134ff3c332f>
    <TaxCatchAll xmlns="588cb1ba-4156-4989-9a63-d34a1062a13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D27C7C38F3054BAD0ACEC3EC580CEA" ma:contentTypeVersion="12" ma:contentTypeDescription="Crée un document." ma:contentTypeScope="" ma:versionID="5521b56b16514ea7f4c55891e87218e6">
  <xsd:schema xmlns:xsd="http://www.w3.org/2001/XMLSchema" xmlns:xs="http://www.w3.org/2001/XMLSchema" xmlns:p="http://schemas.microsoft.com/office/2006/metadata/properties" xmlns:ns2="fa0b943a-ba63-4206-9214-64b849641b3d" xmlns:ns3="588cb1ba-4156-4989-9a63-d34a1062a13b" targetNamespace="http://schemas.microsoft.com/office/2006/metadata/properties" ma:root="true" ma:fieldsID="d1c0b49a8c31e981c3e6196f19d77a7d" ns2:_="" ns3:_="">
    <xsd:import namespace="fa0b943a-ba63-4206-9214-64b849641b3d"/>
    <xsd:import namespace="588cb1ba-4156-4989-9a63-d34a1062a1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0b943a-ba63-4206-9214-64b849641b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alises d’images" ma:readOnly="false" ma:fieldId="{5cf76f15-5ced-4ddc-b409-7134ff3c332f}" ma:taxonomyMulti="true" ma:sspId="9a27bdd7-968f-43a4-80e6-65f1601f53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8cb1ba-4156-4989-9a63-d34a1062a13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087cbd9-50f6-440f-80f2-dab866880df8}" ma:internalName="TaxCatchAll" ma:showField="CatchAllData" ma:web="588cb1ba-4156-4989-9a63-d34a1062a1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270812-EC0F-4FA7-AA2D-474EEBE4E4B0}">
  <ds:schemaRefs>
    <ds:schemaRef ds:uri="http://schemas.microsoft.com/office/2006/metadata/properties"/>
    <ds:schemaRef ds:uri="http://schemas.microsoft.com/office/infopath/2007/PartnerControls"/>
    <ds:schemaRef ds:uri="fa0b943a-ba63-4206-9214-64b849641b3d"/>
    <ds:schemaRef ds:uri="588cb1ba-4156-4989-9a63-d34a1062a13b"/>
  </ds:schemaRefs>
</ds:datastoreItem>
</file>

<file path=customXml/itemProps2.xml><?xml version="1.0" encoding="utf-8"?>
<ds:datastoreItem xmlns:ds="http://schemas.openxmlformats.org/officeDocument/2006/customXml" ds:itemID="{9526BB3D-6993-4273-ABA9-9D5E3B7163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0b943a-ba63-4206-9214-64b849641b3d"/>
    <ds:schemaRef ds:uri="588cb1ba-4156-4989-9a63-d34a1062a1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3C742A-E907-4C11-93AF-6895D27D85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2826</Words>
  <Application>Microsoft Office PowerPoint</Application>
  <PresentationFormat>Affichage à l'écran (4:3)</PresentationFormat>
  <Paragraphs>386</Paragraphs>
  <Slides>39</Slides>
  <Notes>33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39</vt:i4>
      </vt:variant>
    </vt:vector>
  </HeadingPairs>
  <TitlesOfParts>
    <vt:vector size="57" baseType="lpstr">
      <vt:lpstr>SimSun</vt:lpstr>
      <vt:lpstr>Arial</vt:lpstr>
      <vt:lpstr>Barlow</vt:lpstr>
      <vt:lpstr>Barlow Medium</vt:lpstr>
      <vt:lpstr>Calibri</vt:lpstr>
      <vt:lpstr>Cambria</vt:lpstr>
      <vt:lpstr>Courier New</vt:lpstr>
      <vt:lpstr>Montserrat</vt:lpstr>
      <vt:lpstr>Montserrat  </vt:lpstr>
      <vt:lpstr>Montserrat Bold</vt:lpstr>
      <vt:lpstr>Montserrat Bold (En-têtes)</vt:lpstr>
      <vt:lpstr>Montserrat ExtraBold</vt:lpstr>
      <vt:lpstr>Montserrat Light</vt:lpstr>
      <vt:lpstr>Montserrat SemiBold</vt:lpstr>
      <vt:lpstr>Raleway</vt:lpstr>
      <vt:lpstr>Symbol</vt:lpstr>
      <vt:lpstr>Wingdings</vt:lpstr>
      <vt:lpstr>Thème Office</vt:lpstr>
      <vt:lpstr>Présentation PowerPoint</vt:lpstr>
      <vt:lpstr>SOMMAIRE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Présentation PowerPoint</vt:lpstr>
      <vt:lpstr>RETOUR SUR LA DÉMARCHE</vt:lpstr>
      <vt:lpstr>LE DIAGNOSTIC TERRITORIAL</vt:lpstr>
      <vt:lpstr>LE DIAGNOSTIC TERRITORIAL</vt:lpstr>
      <vt:lpstr>LE DIAGNOSTIC TERRITORIAL</vt:lpstr>
      <vt:lpstr>PRÉSENTATION DU PADD</vt:lpstr>
      <vt:lpstr>PRÉSENTATION DU PADD</vt:lpstr>
      <vt:lpstr>PRÉSENTATION DU PADD</vt:lpstr>
      <vt:lpstr>PRÉSENTATION DU PADD</vt:lpstr>
      <vt:lpstr>PRÉSENTATION DU PADD</vt:lpstr>
      <vt:lpstr>LES PIÈCES OPPOSABLES AUX AUTORISATIONS D’URBANISME</vt:lpstr>
      <vt:lpstr>LES PIÈCES OPPOSABLES AUX AUTORISATIONS D’URBANISME</vt:lpstr>
      <vt:lpstr>Présentation PowerPoint</vt:lpstr>
      <vt:lpstr>LES PIÈCES OPPOSABLES AUX AUTORISATIONS D’URBANISME</vt:lpstr>
      <vt:lpstr>Présentation PowerPoint</vt:lpstr>
      <vt:lpstr>Présentation PowerPoint</vt:lpstr>
      <vt:lpstr>Présentation PowerPoint</vt:lpstr>
      <vt:lpstr>LES PIÈCES OPPOSABLES AUX AUTORISATIONS D’URBANISME</vt:lpstr>
      <vt:lpstr>LES PIÈCES OPPOSABLES AUX AUTORISATIONS D’URBANISME</vt:lpstr>
      <vt:lpstr>LES PIÈCES OPPOSABLES AUX AUTORISATIONS D’URBANISME</vt:lpstr>
      <vt:lpstr>LES PIÈCES OPPOSABLES AUX AUTORISATIONS D’URBANISME</vt:lpstr>
      <vt:lpstr>LES PIÈCES OPPOSABLES AUX AUTORISATIONS D’URBANISME</vt:lpstr>
      <vt:lpstr>LA SUITE DE LA DÉMARCHE </vt:lpstr>
      <vt:lpstr>LA SUITE DE LA DÉMARCHE</vt:lpstr>
      <vt:lpstr>Présentation PowerPoint</vt:lpstr>
      <vt:lpstr>ET SI JE VEUX PARTICIPER ? </vt:lpstr>
      <vt:lpstr>ET SI JE VEUX PARTICIPER ? 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Louise Robert</dc:creator>
  <cp:lastModifiedBy>Juliette Robin</cp:lastModifiedBy>
  <cp:revision>1306</cp:revision>
  <cp:lastPrinted>2022-10-05T10:12:12Z</cp:lastPrinted>
  <dcterms:created xsi:type="dcterms:W3CDTF">2021-02-18T15:18:45Z</dcterms:created>
  <dcterms:modified xsi:type="dcterms:W3CDTF">2026-09-03T14:09:08Z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0x0101001DD27C7C38F3054BAD0ACEC3EC580CEA</vt:lpwstr>
  </property>
  <property fmtid="{D5CDD505-2E9C-101B-9397-08002B2CF9AE}" pid="3" name="MediaServiceImageTags">
    <vt:lpwstr/>
  </property>
</Properties>
</file>